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46"/>
  </p:notesMasterIdLst>
  <p:handoutMasterIdLst>
    <p:handoutMasterId r:id="rId47"/>
  </p:handoutMasterIdLst>
  <p:sldIdLst>
    <p:sldId id="690" r:id="rId3"/>
    <p:sldId id="877" r:id="rId4"/>
    <p:sldId id="703" r:id="rId5"/>
    <p:sldId id="848" r:id="rId6"/>
    <p:sldId id="854" r:id="rId7"/>
    <p:sldId id="856" r:id="rId8"/>
    <p:sldId id="852" r:id="rId9"/>
    <p:sldId id="867" r:id="rId10"/>
    <p:sldId id="858" r:id="rId11"/>
    <p:sldId id="868" r:id="rId12"/>
    <p:sldId id="859" r:id="rId13"/>
    <p:sldId id="860" r:id="rId14"/>
    <p:sldId id="861" r:id="rId15"/>
    <p:sldId id="862" r:id="rId16"/>
    <p:sldId id="863" r:id="rId17"/>
    <p:sldId id="864" r:id="rId18"/>
    <p:sldId id="865" r:id="rId19"/>
    <p:sldId id="871" r:id="rId20"/>
    <p:sldId id="869" r:id="rId21"/>
    <p:sldId id="872" r:id="rId22"/>
    <p:sldId id="873" r:id="rId23"/>
    <p:sldId id="874" r:id="rId24"/>
    <p:sldId id="875" r:id="rId25"/>
    <p:sldId id="876" r:id="rId26"/>
    <p:sldId id="701" r:id="rId27"/>
    <p:sldId id="720" r:id="rId28"/>
    <p:sldId id="722" r:id="rId29"/>
    <p:sldId id="748" r:id="rId30"/>
    <p:sldId id="723" r:id="rId31"/>
    <p:sldId id="749" r:id="rId32"/>
    <p:sldId id="750" r:id="rId33"/>
    <p:sldId id="756" r:id="rId34"/>
    <p:sldId id="757" r:id="rId35"/>
    <p:sldId id="753" r:id="rId36"/>
    <p:sldId id="754" r:id="rId37"/>
    <p:sldId id="755" r:id="rId38"/>
    <p:sldId id="758" r:id="rId39"/>
    <p:sldId id="759" r:id="rId40"/>
    <p:sldId id="761" r:id="rId41"/>
    <p:sldId id="752" r:id="rId42"/>
    <p:sldId id="762" r:id="rId43"/>
    <p:sldId id="764" r:id="rId44"/>
    <p:sldId id="763" r:id="rId45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B01"/>
    <a:srgbClr val="FF2525"/>
    <a:srgbClr val="CDF7F5"/>
    <a:srgbClr val="FC9E9E"/>
    <a:srgbClr val="D2FD9D"/>
    <a:srgbClr val="C0B9E1"/>
    <a:srgbClr val="FFFFFF"/>
    <a:srgbClr val="BACCE0"/>
    <a:srgbClr val="BBC4C8"/>
    <a:srgbClr val="3D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57" autoAdjust="0"/>
    <p:restoredTop sz="95514" autoAdjust="0"/>
  </p:normalViewPr>
  <p:slideViewPr>
    <p:cSldViewPr snapToGrid="0">
      <p:cViewPr varScale="1">
        <p:scale>
          <a:sx n="171" d="100"/>
          <a:sy n="171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02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1BED-F3D0-4D29-9321-F8C216B84FD6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ACA51-D3FA-4669-A5CD-C36713D3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DD2E-939A-489C-8FCB-5BD7E12246C9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19ED4-3D75-4618-A573-99DB09BF32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48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63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008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822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704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671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744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595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1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06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850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359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734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557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683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985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073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84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329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20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1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122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266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845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822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054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395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5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244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12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54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61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58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14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34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313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92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92973823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/>
          <a:stretch>
            <a:fillRect/>
          </a:stretch>
        </p:blipFill>
        <p:spPr>
          <a:xfrm>
            <a:off x="5340455" y="0"/>
            <a:ext cx="6858633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56728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67503" y="4827181"/>
            <a:ext cx="4492832" cy="1261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940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226759"/>
            <a:ext cx="127591" cy="32052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237263" y="17873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rgbClr val="3D586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2041451" y="226758"/>
            <a:ext cx="10150549" cy="320525"/>
          </a:xfrm>
          <a:prstGeom prst="rect">
            <a:avLst/>
          </a:prstGeom>
          <a:gradFill>
            <a:gsLst>
              <a:gs pos="0">
                <a:srgbClr val="3D5864"/>
              </a:gs>
              <a:gs pos="45000">
                <a:srgbClr val="3D5864"/>
              </a:gs>
              <a:gs pos="83000">
                <a:srgbClr val="3D5864">
                  <a:alpha val="54902"/>
                </a:srgbClr>
              </a:gs>
              <a:gs pos="100000">
                <a:srgbClr val="3D5864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749939" y="6564625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BB14C56-CD5A-4BCA-A185-06BF763856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2024/3/26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0.w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4.png"/><Relationship Id="rId9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image" Target="../media/image5.png"/><Relationship Id="rId10" Type="http://schemas.openxmlformats.org/officeDocument/2006/relationships/image" Target="../media/image10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7.emf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11" Type="http://schemas.openxmlformats.org/officeDocument/2006/relationships/image" Target="../media/image25.emf"/><Relationship Id="rId5" Type="http://schemas.openxmlformats.org/officeDocument/2006/relationships/image" Target="../media/image5.png"/><Relationship Id="rId10" Type="http://schemas.openxmlformats.org/officeDocument/2006/relationships/image" Target="../media/image2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5" Type="http://schemas.openxmlformats.org/officeDocument/2006/relationships/image" Target="../media/image5.png"/><Relationship Id="rId10" Type="http://schemas.openxmlformats.org/officeDocument/2006/relationships/image" Target="../media/image2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5.png"/><Relationship Id="rId10" Type="http://schemas.openxmlformats.org/officeDocument/2006/relationships/image" Target="../media/image2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11" Type="http://schemas.openxmlformats.org/officeDocument/2006/relationships/image" Target="../media/image17.emf"/><Relationship Id="rId5" Type="http://schemas.openxmlformats.org/officeDocument/2006/relationships/image" Target="../media/image5.png"/><Relationship Id="rId10" Type="http://schemas.openxmlformats.org/officeDocument/2006/relationships/image" Target="../media/image2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0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Relationship Id="rId14" Type="http://schemas.openxmlformats.org/officeDocument/2006/relationships/image" Target="../media/image31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1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1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1.png"/><Relationship Id="rId3" Type="http://schemas.openxmlformats.org/officeDocument/2006/relationships/image" Target="../media/image63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Relationship Id="rId14" Type="http://schemas.openxmlformats.org/officeDocument/2006/relationships/image" Target="../media/image6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6.png"/><Relationship Id="rId3" Type="http://schemas.openxmlformats.org/officeDocument/2006/relationships/image" Target="../media/image67.png"/><Relationship Id="rId7" Type="http://schemas.openxmlformats.org/officeDocument/2006/relationships/image" Target="../media/image86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1.png"/><Relationship Id="rId9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9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png"/><Relationship Id="rId4" Type="http://schemas.openxmlformats.org/officeDocument/2006/relationships/image" Target="../media/image10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11" Type="http://schemas.openxmlformats.org/officeDocument/2006/relationships/image" Target="../media/image10.w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emf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wmf"/><Relationship Id="rId11" Type="http://schemas.openxmlformats.org/officeDocument/2006/relationships/image" Target="../media/image11.emf"/><Relationship Id="rId5" Type="http://schemas.openxmlformats.org/officeDocument/2006/relationships/image" Target="../media/image5.png"/><Relationship Id="rId10" Type="http://schemas.openxmlformats.org/officeDocument/2006/relationships/image" Target="../media/image14.emf"/><Relationship Id="rId4" Type="http://schemas.openxmlformats.org/officeDocument/2006/relationships/image" Target="../media/image4.png"/><Relationship Id="rId9" Type="http://schemas.openxmlformats.org/officeDocument/2006/relationships/image" Target="../media/image13.emf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0.wmf"/><Relationship Id="rId5" Type="http://schemas.openxmlformats.org/officeDocument/2006/relationships/image" Target="../media/image5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4.png"/><Relationship Id="rId9" Type="http://schemas.openxmlformats.org/officeDocument/2006/relationships/image" Target="../media/image2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80237" y="1658400"/>
            <a:ext cx="5382083" cy="1793978"/>
          </a:xfrm>
        </p:spPr>
        <p:txBody>
          <a:bodyPr/>
          <a:lstStyle/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基于误差建模的位宽</a:t>
            </a:r>
          </a:p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联合优化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7" y="3722946"/>
            <a:ext cx="4917440" cy="10427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鲍开轩 夏美东 凌国晟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缪杰豪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许威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东南大学 移动通信国家重点实验室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2957" y="5223369"/>
            <a:ext cx="2195018" cy="469931"/>
          </a:xfrm>
        </p:spPr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2024</a:t>
            </a:r>
            <a:r>
              <a:rPr lang="zh-CN" altLang="en-US" sz="2000" b="0" dirty="0">
                <a:solidFill>
                  <a:schemeClr val="tx1"/>
                </a:solidFill>
              </a:rPr>
              <a:t>年</a:t>
            </a:r>
            <a:r>
              <a:rPr lang="en-US" altLang="zh-CN" sz="2000" b="0" dirty="0">
                <a:solidFill>
                  <a:schemeClr val="tx1"/>
                </a:solidFill>
              </a:rPr>
              <a:t>3</a:t>
            </a:r>
            <a:r>
              <a:rPr lang="zh-CN" altLang="en-US" sz="2000" b="0" dirty="0">
                <a:solidFill>
                  <a:schemeClr val="tx1"/>
                </a:solidFill>
              </a:rPr>
              <a:t>月</a:t>
            </a:r>
            <a:r>
              <a:rPr lang="en-US" altLang="zh-CN" sz="2000" b="0" dirty="0">
                <a:solidFill>
                  <a:schemeClr val="tx1"/>
                </a:solidFill>
              </a:rPr>
              <a:t>27</a:t>
            </a:r>
            <a:r>
              <a:rPr lang="zh-CN" altLang="en-US" sz="2000" b="0" dirty="0">
                <a:solidFill>
                  <a:schemeClr val="tx1"/>
                </a:solidFill>
              </a:rPr>
              <a:t>日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8AADB8D-08F0-CD29-DBC3-A5690C0F71AB}"/>
              </a:ext>
            </a:extLst>
          </p:cNvPr>
          <p:cNvSpPr/>
          <p:nvPr/>
        </p:nvSpPr>
        <p:spPr>
          <a:xfrm>
            <a:off x="523392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CE02D64-F48C-1F5E-BAE2-580A0AF1C16E}"/>
              </a:ext>
            </a:extLst>
          </p:cNvPr>
          <p:cNvGraphicFramePr>
            <a:graphicFrameLocks noGrp="1"/>
          </p:cNvGraphicFramePr>
          <p:nvPr/>
        </p:nvGraphicFramePr>
        <p:xfrm>
          <a:off x="9084029" y="3083926"/>
          <a:ext cx="1941770" cy="1828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2804435470"/>
                    </a:ext>
                  </a:extLst>
                </a:gridCol>
                <a:gridCol w="970885">
                  <a:extLst>
                    <a:ext uri="{9D8B030D-6E8A-4147-A177-3AD203B41FA5}">
                      <a16:colId xmlns:a16="http://schemas.microsoft.com/office/drawing/2014/main" val="1634411252"/>
                    </a:ext>
                  </a:extLst>
                </a:gridCol>
              </a:tblGrid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指数位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754344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-2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49814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-1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44663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</a:t>
                      </a:r>
                      <a:endParaRPr lang="zh-CN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97923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0532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2E21616-D082-E49E-4892-3DFAB51CFD8A}"/>
              </a:ext>
            </a:extLst>
          </p:cNvPr>
          <p:cNvSpPr txBox="1"/>
          <p:nvPr/>
        </p:nvSpPr>
        <p:spPr>
          <a:xfrm>
            <a:off x="9084029" y="4942778"/>
            <a:ext cx="209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 指数位表示格式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9D4764-CE97-70BC-B335-76CAA3325F64}"/>
              </a:ext>
            </a:extLst>
          </p:cNvPr>
          <p:cNvSpPr txBox="1"/>
          <p:nvPr/>
        </p:nvSpPr>
        <p:spPr>
          <a:xfrm>
            <a:off x="529198" y="3083926"/>
            <a:ext cx="4782912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加法 （加数同号）：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、符号位不变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、根据指数位之差来检索不同的查找表。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79A4E2-7C40-DFE7-7DFA-97F85A8E2169}"/>
              </a:ext>
            </a:extLst>
          </p:cNvPr>
          <p:cNvSpPr txBox="1"/>
          <p:nvPr/>
        </p:nvSpPr>
        <p:spPr>
          <a:xfrm>
            <a:off x="523392" y="4408557"/>
            <a:ext cx="4782912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加法 （加数异号）：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、判断大小，确定符号位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、根据指数位之差来检索不同的查找表。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D1B5EC-063C-9EB0-8C86-9634ED3D99B6}"/>
              </a:ext>
            </a:extLst>
          </p:cNvPr>
          <p:cNvSpPr txBox="1"/>
          <p:nvPr/>
        </p:nvSpPr>
        <p:spPr>
          <a:xfrm>
            <a:off x="5901853" y="3455526"/>
            <a:ext cx="2936501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减法：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、被减数符号位翻转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、进行加法步骤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C0AB673-F320-D2CF-53D8-16E35F86E6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2218" y="906264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966716" imgH="255805" progId="Equation.AxMath">
                  <p:embed/>
                </p:oleObj>
              </mc:Choice>
              <mc:Fallback>
                <p:oleObj name="AxMath" r:id="rId5" imgW="1966716" imgH="255805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C0AB673-F320-D2CF-53D8-16E35F86E6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218" y="906264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2D3F932-3F56-70B8-0970-D15BBBC8E60A}"/>
              </a:ext>
            </a:extLst>
          </p:cNvPr>
          <p:cNvGraphicFramePr>
            <a:graphicFrameLocks noGrp="1"/>
          </p:cNvGraphicFramePr>
          <p:nvPr/>
        </p:nvGraphicFramePr>
        <p:xfrm>
          <a:off x="597576" y="1569449"/>
          <a:ext cx="10756922" cy="12064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902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十进制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1.24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1.33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7.50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8.06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8.66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9.31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69038"/>
                  </a:ext>
                </a:extLst>
              </a:tr>
              <a:tr h="40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4/32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28/32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C3C735FB-37F9-B68E-4E95-AD68750EB256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5" name="Picture 1427">
              <a:extLst>
                <a:ext uri="{FF2B5EF4-FFF2-40B4-BE49-F238E27FC236}">
                  <a16:creationId xmlns:a16="http://schemas.microsoft.com/office/drawing/2014/main" id="{39CF9651-F1DE-94C4-6494-FC15BFE3C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" name="Picture 1437">
              <a:extLst>
                <a:ext uri="{FF2B5EF4-FFF2-40B4-BE49-F238E27FC236}">
                  <a16:creationId xmlns:a16="http://schemas.microsoft.com/office/drawing/2014/main" id="{76905673-BCA5-21FF-BDE0-D0CE043BA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06A0EE-194E-3ABD-BA3D-981161AED9BC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C1E22F25-702D-2B22-3F14-2C450C074C4A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A2A07B51-E843-AD45-BB6C-7EA69A01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818601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21005CD-CB78-ECF9-DD51-3D1FE7B3CD69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7" name="Picture 1427">
              <a:extLst>
                <a:ext uri="{FF2B5EF4-FFF2-40B4-BE49-F238E27FC236}">
                  <a16:creationId xmlns:a16="http://schemas.microsoft.com/office/drawing/2014/main" id="{5BA95352-06CB-5F31-791F-B8C22F8B3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9" name="Picture 1437">
              <a:extLst>
                <a:ext uri="{FF2B5EF4-FFF2-40B4-BE49-F238E27FC236}">
                  <a16:creationId xmlns:a16="http://schemas.microsoft.com/office/drawing/2014/main" id="{CD8173C2-D679-5470-710A-EDCB797E1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CF6007F-4C7E-7682-247E-F03F1AFD17FE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C9EFAA20-9777-E5EB-CB33-AF95FD9E1899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A752047E-B6F5-ED78-2EBE-656C4B5B6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0AE143F-75C3-FEDB-9D04-DBE3FEB172FB}"/>
              </a:ext>
            </a:extLst>
          </p:cNvPr>
          <p:cNvGraphicFramePr>
            <a:graphicFrameLocks noGrp="1"/>
          </p:cNvGraphicFramePr>
          <p:nvPr/>
        </p:nvGraphicFramePr>
        <p:xfrm>
          <a:off x="1626817" y="3226028"/>
          <a:ext cx="8732695" cy="298333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91587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037053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146120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091587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1091587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1091587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1091587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1091587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</a:tblGrid>
              <a:tr h="371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43010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1_00001</a:t>
                      </a:r>
                      <a:endParaRPr lang="zh-CN" altLang="en-US" sz="1800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712902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6051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29/32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1_01000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875310"/>
                  </a:ext>
                </a:extLst>
              </a:tr>
              <a:tr h="263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1_01000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1_01000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23117"/>
                  </a:ext>
                </a:extLst>
              </a:tr>
              <a:tr h="417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0399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871FCC6-F414-77D5-61E1-B30035BC9A0B}"/>
              </a:ext>
            </a:extLst>
          </p:cNvPr>
          <p:cNvSpPr/>
          <p:nvPr/>
        </p:nvSpPr>
        <p:spPr>
          <a:xfrm>
            <a:off x="257174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B35881-DC10-1C0B-F87A-CAED46B38838}"/>
              </a:ext>
            </a:extLst>
          </p:cNvPr>
          <p:cNvSpPr/>
          <p:nvPr/>
        </p:nvSpPr>
        <p:spPr>
          <a:xfrm>
            <a:off x="257174" y="1423898"/>
            <a:ext cx="11471982" cy="170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对于加法（加数同号的情况）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、若指数位相同，检索查找表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、若两个加数的尾数位为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e2(e1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≤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e2)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，则表的第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行，第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列即为结果，首位代表指数位是否加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，后五位为尾数位结果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52C63D-6743-2831-4598-964A3DC43B21}"/>
              </a:ext>
            </a:extLst>
          </p:cNvPr>
          <p:cNvSpPr txBox="1"/>
          <p:nvPr/>
        </p:nvSpPr>
        <p:spPr>
          <a:xfrm>
            <a:off x="4364782" y="6278514"/>
            <a:ext cx="3369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查找表</a:t>
            </a:r>
            <a:r>
              <a:rPr lang="en-US" altLang="zh-CN" dirty="0"/>
              <a:t>1 </a:t>
            </a:r>
            <a:r>
              <a:rPr lang="zh-CN" altLang="en-US" dirty="0"/>
              <a:t>指数位相同时进行检索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5791175-F3EC-2CDC-669D-8B61CE475A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6533" y="913583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66716" imgH="255805" progId="Equation.AxMath">
                  <p:embed/>
                </p:oleObj>
              </mc:Choice>
              <mc:Fallback>
                <p:oleObj name="AxMath" r:id="rId8" imgW="1966716" imgH="255805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5791175-F3EC-2CDC-669D-8B61CE475A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533" y="913583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85987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CCA1E4C-D60F-7F43-85F7-718BC22B3D9B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7" name="Picture 1427">
              <a:extLst>
                <a:ext uri="{FF2B5EF4-FFF2-40B4-BE49-F238E27FC236}">
                  <a16:creationId xmlns:a16="http://schemas.microsoft.com/office/drawing/2014/main" id="{713CE03F-519A-EF51-6338-8CE8A9F0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9" name="Picture 1437">
              <a:extLst>
                <a:ext uri="{FF2B5EF4-FFF2-40B4-BE49-F238E27FC236}">
                  <a16:creationId xmlns:a16="http://schemas.microsoft.com/office/drawing/2014/main" id="{BC1115E4-67AE-D654-7BFA-DE61273C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13176A6-2A47-7BD6-77D5-5B23EF5F65C0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237B89A7-D03E-A228-43C2-3119DC40670C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2BE2067-4E69-D0F1-1B57-2CFF19ADF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2584C4-7126-8258-F1FA-B86932B8AD89}"/>
              </a:ext>
            </a:extLst>
          </p:cNvPr>
          <p:cNvGraphicFramePr>
            <a:graphicFrameLocks noGrp="1"/>
          </p:cNvGraphicFramePr>
          <p:nvPr/>
        </p:nvGraphicFramePr>
        <p:xfrm>
          <a:off x="1081025" y="3226028"/>
          <a:ext cx="9824280" cy="298333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28035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166685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289385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</a:tblGrid>
              <a:tr h="371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43010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0_01010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712902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6051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29/32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875310"/>
                  </a:ext>
                </a:extLst>
              </a:tr>
              <a:tr h="263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23117"/>
                  </a:ext>
                </a:extLst>
              </a:tr>
              <a:tr h="417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0399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7DEF971-ABD9-2AD0-FE72-7D0B6BBD76C3}"/>
              </a:ext>
            </a:extLst>
          </p:cNvPr>
          <p:cNvSpPr/>
          <p:nvPr/>
        </p:nvSpPr>
        <p:spPr>
          <a:xfrm>
            <a:off x="257174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E7B224-AF28-3736-E70D-51D6636A3F68}"/>
              </a:ext>
            </a:extLst>
          </p:cNvPr>
          <p:cNvSpPr/>
          <p:nvPr/>
        </p:nvSpPr>
        <p:spPr>
          <a:xfrm>
            <a:off x="257174" y="1423898"/>
            <a:ext cx="11471982" cy="170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对于加法（加数同号的情况）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、若指数位相差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 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、指数位取较大的，若指数位较大的尾数位为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，另一个尾数位为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，则表的第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行，第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列即为结果，首位代表较大指数位是否加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，后五位为尾数位结果。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A9E670-B0FD-486B-64DC-A2A682738308}"/>
              </a:ext>
            </a:extLst>
          </p:cNvPr>
          <p:cNvSpPr txBox="1"/>
          <p:nvPr/>
        </p:nvSpPr>
        <p:spPr>
          <a:xfrm>
            <a:off x="4411082" y="6266939"/>
            <a:ext cx="34916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查找表</a:t>
            </a:r>
            <a:r>
              <a:rPr lang="en-US" altLang="zh-CN" dirty="0"/>
              <a:t>2 </a:t>
            </a:r>
            <a:r>
              <a:rPr lang="zh-CN" altLang="en-US" dirty="0"/>
              <a:t>指数位相差</a:t>
            </a:r>
            <a:r>
              <a:rPr lang="en-US" altLang="zh-CN" dirty="0"/>
              <a:t>1</a:t>
            </a:r>
            <a:r>
              <a:rPr lang="zh-CN" altLang="en-US" dirty="0"/>
              <a:t>时进行检索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E601058-1276-FC1E-34E9-765FF9B0C1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8933" y="904170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66716" imgH="255805" progId="Equation.AxMath">
                  <p:embed/>
                </p:oleObj>
              </mc:Choice>
              <mc:Fallback>
                <p:oleObj name="AxMath" r:id="rId8" imgW="1966716" imgH="255805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E601058-1276-FC1E-34E9-765FF9B0C1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8933" y="904170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987204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CDD0-5A9E-9350-0B1A-F5E077AD7A96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8" name="Picture 1427">
              <a:extLst>
                <a:ext uri="{FF2B5EF4-FFF2-40B4-BE49-F238E27FC236}">
                  <a16:creationId xmlns:a16="http://schemas.microsoft.com/office/drawing/2014/main" id="{3045ECED-7667-F134-B36C-E6BA75BB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9" name="Picture 1437">
              <a:extLst>
                <a:ext uri="{FF2B5EF4-FFF2-40B4-BE49-F238E27FC236}">
                  <a16:creationId xmlns:a16="http://schemas.microsoft.com/office/drawing/2014/main" id="{7006026B-C05B-4C66-B56C-293C0557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8246C7C-BD57-7452-FF59-ABE0568B7B8D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B15A487D-2BB8-80E5-3842-B5D5DA80E017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02D4819-EB0D-BE7C-943D-F161ACCCA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D8FF9D-D142-DF48-579D-D9BFA380217E}"/>
              </a:ext>
            </a:extLst>
          </p:cNvPr>
          <p:cNvGraphicFramePr>
            <a:graphicFrameLocks noGrp="1"/>
          </p:cNvGraphicFramePr>
          <p:nvPr/>
        </p:nvGraphicFramePr>
        <p:xfrm>
          <a:off x="1310965" y="3048001"/>
          <a:ext cx="9364399" cy="353576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0550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112071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229028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170550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1170550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1170550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1170550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1170550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</a:tblGrid>
              <a:tr h="385877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18/32-2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19/32-2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20/32-2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380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+1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  <a:tr h="380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43010"/>
                  </a:ext>
                </a:extLst>
              </a:tr>
              <a:tr h="380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712902"/>
                  </a:ext>
                </a:extLst>
              </a:tr>
              <a:tr h="380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60511"/>
                  </a:ext>
                </a:extLst>
              </a:tr>
              <a:tr h="380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875310"/>
                  </a:ext>
                </a:extLst>
              </a:tr>
              <a:tr h="38025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23117"/>
                  </a:ext>
                </a:extLst>
              </a:tr>
              <a:tr h="43416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+1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03991"/>
                  </a:ext>
                </a:extLst>
              </a:tr>
              <a:tr h="434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13/32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34558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34214FBE-C7F8-6BA4-A19B-08BECDFABA56}"/>
              </a:ext>
            </a:extLst>
          </p:cNvPr>
          <p:cNvSpPr/>
          <p:nvPr/>
        </p:nvSpPr>
        <p:spPr>
          <a:xfrm>
            <a:off x="257174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6B97AE-B117-2AEF-58AE-F8AC64A9E235}"/>
              </a:ext>
            </a:extLst>
          </p:cNvPr>
          <p:cNvSpPr/>
          <p:nvPr/>
        </p:nvSpPr>
        <p:spPr>
          <a:xfrm>
            <a:off x="257174" y="1490955"/>
            <a:ext cx="11471982" cy="170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对于加法（加数同号的情况）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、若指数位相差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，不进行查表。结果的指数位取较大的指数位。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、设较大指数位的尾数位为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，另一个尾数位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37F7E3-4856-B431-784B-DFB004F48A46}"/>
              </a:ext>
            </a:extLst>
          </p:cNvPr>
          <p:cNvSpPr txBox="1"/>
          <p:nvPr/>
        </p:nvSpPr>
        <p:spPr>
          <a:xfrm>
            <a:off x="8211247" y="1431957"/>
            <a:ext cx="2867729" cy="147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If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&gt; 13</a:t>
            </a:r>
          </a:p>
          <a:p>
            <a:pPr marL="0" lvl="1"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	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;</a:t>
            </a:r>
          </a:p>
          <a:p>
            <a:pPr marL="0" lvl="1"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elseif 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&gt;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+18</a:t>
            </a:r>
          </a:p>
          <a:p>
            <a:pPr marL="0" lvl="1"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	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+1;</a:t>
            </a:r>
          </a:p>
          <a:p>
            <a:pPr marL="0" lvl="1"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end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D148FDD-0142-0824-90AF-31B151717EFF}"/>
              </a:ext>
            </a:extLst>
          </p:cNvPr>
          <p:cNvCxnSpPr>
            <a:cxnSpLocks/>
          </p:cNvCxnSpPr>
          <p:nvPr/>
        </p:nvCxnSpPr>
        <p:spPr>
          <a:xfrm>
            <a:off x="2792029" y="3606038"/>
            <a:ext cx="8089006" cy="3249784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3EC8E69-6AB1-0B6D-43E0-909EFAF77D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7765" y="866099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66716" imgH="255805" progId="Equation.AxMath">
                  <p:embed/>
                </p:oleObj>
              </mc:Choice>
              <mc:Fallback>
                <p:oleObj name="AxMath" r:id="rId8" imgW="1966716" imgH="255805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3EC8E69-6AB1-0B6D-43E0-909EFAF77D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7765" y="866099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E55F3EF-2B59-D2DC-6C4F-AE5C7E7E08AC}"/>
              </a:ext>
            </a:extLst>
          </p:cNvPr>
          <p:cNvSpPr txBox="1"/>
          <p:nvPr/>
        </p:nvSpPr>
        <p:spPr>
          <a:xfrm>
            <a:off x="7417310" y="189860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6376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DD821C2-3044-A280-3149-6343FC200E9F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9" name="Picture 1427">
              <a:extLst>
                <a:ext uri="{FF2B5EF4-FFF2-40B4-BE49-F238E27FC236}">
                  <a16:creationId xmlns:a16="http://schemas.microsoft.com/office/drawing/2014/main" id="{D91071F6-C80B-B5E6-8C1A-AAE5A3DEE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11" name="Picture 1437">
              <a:extLst>
                <a:ext uri="{FF2B5EF4-FFF2-40B4-BE49-F238E27FC236}">
                  <a16:creationId xmlns:a16="http://schemas.microsoft.com/office/drawing/2014/main" id="{75E05822-24F2-8CE6-476E-401C3F44B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062DE2C-FA3C-5595-0EE7-7B0E6B9724E4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6D6CFF9-311A-2BF3-B8D3-75E460A1F9F5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F4BE325-2CDA-6F6A-8B0E-569B5A8CD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B4883FB-C099-6336-DF23-EB308EBB5010}"/>
              </a:ext>
            </a:extLst>
          </p:cNvPr>
          <p:cNvGraphicFramePr>
            <a:graphicFrameLocks noGrp="1"/>
          </p:cNvGraphicFramePr>
          <p:nvPr/>
        </p:nvGraphicFramePr>
        <p:xfrm>
          <a:off x="1081025" y="3226028"/>
          <a:ext cx="9824280" cy="298333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28035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166685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289385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</a:tblGrid>
              <a:tr h="371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10_11100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01_00110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43010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712902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6051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29/32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875310"/>
                  </a:ext>
                </a:extLst>
              </a:tr>
              <a:tr h="263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23117"/>
                  </a:ext>
                </a:extLst>
              </a:tr>
              <a:tr h="417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0399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AF16726-101C-4293-EEAF-776542865AB5}"/>
              </a:ext>
            </a:extLst>
          </p:cNvPr>
          <p:cNvSpPr/>
          <p:nvPr/>
        </p:nvSpPr>
        <p:spPr>
          <a:xfrm>
            <a:off x="257174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091BCE-6075-30F2-A258-BD3D585D9C6A}"/>
              </a:ext>
            </a:extLst>
          </p:cNvPr>
          <p:cNvSpPr/>
          <p:nvPr/>
        </p:nvSpPr>
        <p:spPr>
          <a:xfrm>
            <a:off x="257174" y="1423898"/>
            <a:ext cx="11471982" cy="170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对于加法（加数异号的情况）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、判断大小，确定符号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 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、若指数位相同，检索查找表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 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、若两个加数的尾数位为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e2(e1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≤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e2)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，则表的第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行，第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列即为结果，指数位减去首两位，后五位为尾数位结果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63C74D-870D-E1DD-D565-6A9E2B9CE68C}"/>
              </a:ext>
            </a:extLst>
          </p:cNvPr>
          <p:cNvSpPr txBox="1"/>
          <p:nvPr/>
        </p:nvSpPr>
        <p:spPr>
          <a:xfrm>
            <a:off x="3861623" y="6301664"/>
            <a:ext cx="45239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查找表</a:t>
            </a:r>
            <a:r>
              <a:rPr lang="en-US" altLang="zh-CN" dirty="0"/>
              <a:t>3 </a:t>
            </a:r>
            <a:r>
              <a:rPr lang="zh-CN" altLang="en-US" dirty="0"/>
              <a:t>指数位相同、加数异号时进行检索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DD222A-0AF1-41FF-B8E7-0DD2479B6983}"/>
              </a:ext>
            </a:extLst>
          </p:cNvPr>
          <p:cNvSpPr txBox="1"/>
          <p:nvPr/>
        </p:nvSpPr>
        <p:spPr>
          <a:xfrm>
            <a:off x="10883533" y="31897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减数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DC9224-4779-2DF9-9E39-A1A86FB58964}"/>
              </a:ext>
            </a:extLst>
          </p:cNvPr>
          <p:cNvSpPr txBox="1"/>
          <p:nvPr/>
        </p:nvSpPr>
        <p:spPr>
          <a:xfrm>
            <a:off x="1266227" y="62093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被减数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E4DD1BD-14EC-21AD-C6D8-BE1A32C018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15169" y="904170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66716" imgH="255805" progId="Equation.AxMath">
                  <p:embed/>
                </p:oleObj>
              </mc:Choice>
              <mc:Fallback>
                <p:oleObj name="AxMath" r:id="rId8" imgW="1966716" imgH="255805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AE4DD1BD-14EC-21AD-C6D8-BE1A32C018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5169" y="904170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58096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E4426B-51F0-5BC1-FD25-94840A04896F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9" name="Picture 1427">
              <a:extLst>
                <a:ext uri="{FF2B5EF4-FFF2-40B4-BE49-F238E27FC236}">
                  <a16:creationId xmlns:a16="http://schemas.microsoft.com/office/drawing/2014/main" id="{7C372BD9-A96C-29F7-ADC8-331133205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11" name="Picture 1437">
              <a:extLst>
                <a:ext uri="{FF2B5EF4-FFF2-40B4-BE49-F238E27FC236}">
                  <a16:creationId xmlns:a16="http://schemas.microsoft.com/office/drawing/2014/main" id="{B6CBDF52-BF72-EFBF-5F83-A0993064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310D38A-33AC-0EF4-312F-F4FFD3F9CFBC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8978F89-E399-9BD5-E6B0-C7951F661721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F7202E0-03A8-B6AD-1642-DC055680B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6D37FB-44B6-646B-7ED4-B8BB59E9BF71}"/>
              </a:ext>
            </a:extLst>
          </p:cNvPr>
          <p:cNvGraphicFramePr>
            <a:graphicFrameLocks noGrp="1"/>
          </p:cNvGraphicFramePr>
          <p:nvPr/>
        </p:nvGraphicFramePr>
        <p:xfrm>
          <a:off x="1081025" y="3226028"/>
          <a:ext cx="9824280" cy="298333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41689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292587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</a:tblGrid>
              <a:tr h="371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31/32-1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01_01001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10_11011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01_01010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01_00101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43010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01_10001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01_01011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712902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6051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29/32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875310"/>
                  </a:ext>
                </a:extLst>
              </a:tr>
              <a:tr h="263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23117"/>
                  </a:ext>
                </a:extLst>
              </a:tr>
              <a:tr h="417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31/32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00_11111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/>
                          <a:ea typeface="等线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0399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42EB600-2B20-E725-7651-8AB2337C7885}"/>
              </a:ext>
            </a:extLst>
          </p:cNvPr>
          <p:cNvSpPr/>
          <p:nvPr/>
        </p:nvSpPr>
        <p:spPr>
          <a:xfrm>
            <a:off x="257174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FE4544-B9A4-D2C4-BB97-94157B471472}"/>
              </a:ext>
            </a:extLst>
          </p:cNvPr>
          <p:cNvSpPr/>
          <p:nvPr/>
        </p:nvSpPr>
        <p:spPr>
          <a:xfrm>
            <a:off x="257174" y="1423898"/>
            <a:ext cx="11471982" cy="170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对于加法（加数异号的情况）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、判断大小，确定符号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 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、若指数位差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 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、指数位取较大的，若指数位较大的尾数位为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，另一个尾数位为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，则表的第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行，第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列即为结果，指数位减去首两位，后五位为尾数位结果。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CBD324-4A17-D043-BDBD-172CA3EC924F}"/>
              </a:ext>
            </a:extLst>
          </p:cNvPr>
          <p:cNvSpPr txBox="1"/>
          <p:nvPr/>
        </p:nvSpPr>
        <p:spPr>
          <a:xfrm>
            <a:off x="3916125" y="6279893"/>
            <a:ext cx="44775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查找表</a:t>
            </a:r>
            <a:r>
              <a:rPr lang="en-US" altLang="zh-CN" dirty="0"/>
              <a:t>4 </a:t>
            </a:r>
            <a:r>
              <a:rPr lang="zh-CN" altLang="en-US" dirty="0"/>
              <a:t>指数位相差</a:t>
            </a:r>
            <a:r>
              <a:rPr lang="en-US" altLang="zh-CN" dirty="0"/>
              <a:t>1 </a:t>
            </a:r>
            <a:r>
              <a:rPr lang="zh-CN" altLang="en-US" dirty="0"/>
              <a:t>加数异号时进行检索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A8844A-5E8A-9F9F-377E-0794A7B25945}"/>
              </a:ext>
            </a:extLst>
          </p:cNvPr>
          <p:cNvSpPr txBox="1"/>
          <p:nvPr/>
        </p:nvSpPr>
        <p:spPr>
          <a:xfrm>
            <a:off x="10883533" y="31897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减数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324F25-C8E6-B3D7-737E-50BB1A7B3F3A}"/>
              </a:ext>
            </a:extLst>
          </p:cNvPr>
          <p:cNvSpPr txBox="1"/>
          <p:nvPr/>
        </p:nvSpPr>
        <p:spPr>
          <a:xfrm>
            <a:off x="1138902" y="62093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被减数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3C6B21F-15C1-4EF0-B27D-33F87921F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8932" y="895446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66716" imgH="255805" progId="Equation.AxMath">
                  <p:embed/>
                </p:oleObj>
              </mc:Choice>
              <mc:Fallback>
                <p:oleObj name="AxMath" r:id="rId8" imgW="1966716" imgH="255805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3C6B21F-15C1-4EF0-B27D-33F87921F7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8932" y="895446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30431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F44EE5C-2110-9DBC-04A2-E2AD2F4E8DBC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6" name="Picture 1427">
              <a:extLst>
                <a:ext uri="{FF2B5EF4-FFF2-40B4-BE49-F238E27FC236}">
                  <a16:creationId xmlns:a16="http://schemas.microsoft.com/office/drawing/2014/main" id="{AAAFDA66-0DC2-F620-85AB-67E55043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10" name="Picture 1437">
              <a:extLst>
                <a:ext uri="{FF2B5EF4-FFF2-40B4-BE49-F238E27FC236}">
                  <a16:creationId xmlns:a16="http://schemas.microsoft.com/office/drawing/2014/main" id="{A5056518-6CC9-0F0F-C194-665EBAB32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8B2B178-55EF-FFC3-0EFE-9D64A2A813A2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65E62A4-FA7D-0F89-7466-54DF04B303E2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33A1694-724F-EACA-E35D-829B9F37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98884E-8905-F7B0-C127-7DBF45102034}"/>
              </a:ext>
            </a:extLst>
          </p:cNvPr>
          <p:cNvGraphicFramePr>
            <a:graphicFrameLocks noGrp="1"/>
          </p:cNvGraphicFramePr>
          <p:nvPr/>
        </p:nvGraphicFramePr>
        <p:xfrm>
          <a:off x="905705" y="3255242"/>
          <a:ext cx="9824280" cy="325765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28035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166685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289385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1228035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</a:tblGrid>
              <a:tr h="371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17/32-2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18/32-2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19/32-2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31/32-2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0/32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11111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指数位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11111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指数位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11111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指数位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11111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指数位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11111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指数位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43010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712902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60511"/>
                  </a:ext>
                </a:extLst>
              </a:tr>
              <a:tr h="3336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11/32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875310"/>
                  </a:ext>
                </a:extLst>
              </a:tr>
              <a:tr h="263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12/32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尾数位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-1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23117"/>
                  </a:ext>
                </a:extLst>
              </a:tr>
              <a:tr h="417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/>
                        <a:t>10</a:t>
                      </a:r>
                      <a:r>
                        <a:rPr lang="en-US" altLang="zh-CN" b="1" baseline="30000" dirty="0"/>
                        <a:t>13/32</a:t>
                      </a:r>
                      <a:endParaRPr lang="zh-CN" altLang="en-US" b="1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+mn-cs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不变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03991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3BCA82B-2612-FE1C-04DD-FD0F4F55EF6B}"/>
              </a:ext>
            </a:extLst>
          </p:cNvPr>
          <p:cNvSpPr/>
          <p:nvPr/>
        </p:nvSpPr>
        <p:spPr>
          <a:xfrm>
            <a:off x="311603" y="1121999"/>
            <a:ext cx="6877404" cy="1709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对于加法（加数异号的情况）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判断大小，确定符号  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、若指数位相差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，不进行查表。结果的指数位取较大的指数位。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、设较大指数位的尾数位为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，另一个尾数位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C84EE2-0242-30AD-3C11-BC551B504D15}"/>
              </a:ext>
            </a:extLst>
          </p:cNvPr>
          <p:cNvSpPr txBox="1"/>
          <p:nvPr/>
        </p:nvSpPr>
        <p:spPr>
          <a:xfrm>
            <a:off x="7594182" y="930501"/>
            <a:ext cx="3135803" cy="21236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If 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&gt;13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	</a:t>
            </a:r>
            <a:r>
              <a:rPr lang="en-US" altLang="zh-CN" sz="16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sz="1600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;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elseif  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 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== 0 &amp;&amp;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&gt;m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+17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	</a:t>
            </a:r>
            <a:r>
              <a:rPr lang="en-US" altLang="zh-CN" sz="16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sz="1600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11111;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	</a:t>
            </a:r>
            <a:r>
              <a:rPr lang="en-US" altLang="zh-CN" sz="16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en-US" altLang="zh-CN" sz="1600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e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-1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elseif  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&gt;m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+17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	</a:t>
            </a:r>
            <a:r>
              <a:rPr lang="en-US" altLang="zh-CN" sz="16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sz="1600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m</a:t>
            </a:r>
            <a:r>
              <a:rPr lang="en-US" altLang="zh-CN" sz="1600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-1;</a:t>
            </a:r>
          </a:p>
          <a:p>
            <a:pPr marL="0" lvl="1"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end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D119E5-16A0-CE73-E857-5C356D86C219}"/>
              </a:ext>
            </a:extLst>
          </p:cNvPr>
          <p:cNvSpPr txBox="1"/>
          <p:nvPr/>
        </p:nvSpPr>
        <p:spPr>
          <a:xfrm>
            <a:off x="1150483" y="6488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被减数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5F824E-5F2D-5ECD-8F10-632D9E3D8224}"/>
              </a:ext>
            </a:extLst>
          </p:cNvPr>
          <p:cNvSpPr txBox="1"/>
          <p:nvPr/>
        </p:nvSpPr>
        <p:spPr>
          <a:xfrm>
            <a:off x="10729985" y="34972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减数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1E44478-3158-F24D-BCAD-358CA5C51F05}"/>
              </a:ext>
            </a:extLst>
          </p:cNvPr>
          <p:cNvCxnSpPr>
            <a:cxnSpLocks/>
          </p:cNvCxnSpPr>
          <p:nvPr/>
        </p:nvCxnSpPr>
        <p:spPr>
          <a:xfrm>
            <a:off x="2164949" y="3780581"/>
            <a:ext cx="7146860" cy="283101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6031F31-DB73-B687-F88E-D7E31C930E1D}"/>
              </a:ext>
            </a:extLst>
          </p:cNvPr>
          <p:cNvSpPr txBox="1"/>
          <p:nvPr/>
        </p:nvSpPr>
        <p:spPr>
          <a:xfrm>
            <a:off x="6826023" y="1728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9753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DC562A2-08B1-72C7-4B75-DF67494AD942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10" name="Picture 1427">
              <a:extLst>
                <a:ext uri="{FF2B5EF4-FFF2-40B4-BE49-F238E27FC236}">
                  <a16:creationId xmlns:a16="http://schemas.microsoft.com/office/drawing/2014/main" id="{3A51390C-8948-EF3F-572F-AEE828BF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12" name="Picture 1437">
              <a:extLst>
                <a:ext uri="{FF2B5EF4-FFF2-40B4-BE49-F238E27FC236}">
                  <a16:creationId xmlns:a16="http://schemas.microsoft.com/office/drawing/2014/main" id="{FED8CE20-86D4-BE71-D371-30B9C805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8A5BAAE-7BD7-F427-8C60-861877C669AC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3B91B1EC-9459-1BF3-D463-5AFC2219A116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DA1B28A-1A1B-4B1A-693F-0D2405928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3371C08-D15C-B3D3-087B-CB11C6592167}"/>
              </a:ext>
            </a:extLst>
          </p:cNvPr>
          <p:cNvSpPr/>
          <p:nvPr/>
        </p:nvSpPr>
        <p:spPr>
          <a:xfrm>
            <a:off x="257174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041B4-6D7A-7F81-1E23-36C4767DA25B}"/>
              </a:ext>
            </a:extLst>
          </p:cNvPr>
          <p:cNvSpPr/>
          <p:nvPr/>
        </p:nvSpPr>
        <p:spPr>
          <a:xfrm>
            <a:off x="257174" y="1423898"/>
            <a:ext cx="9965911" cy="13084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综上所述，加减乘除计算总结如下：：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03B15-0E26-0541-CFE3-30F110F58733}"/>
              </a:ext>
            </a:extLst>
          </p:cNvPr>
          <p:cNvSpPr txBox="1"/>
          <p:nvPr/>
        </p:nvSpPr>
        <p:spPr>
          <a:xfrm>
            <a:off x="377763" y="3613845"/>
            <a:ext cx="4907890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加法 （加数同号）：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、符号位不变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、根据指数之差来检索不同的查找表。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相同，检索查找表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 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，执行算法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相差大于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，结果不变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76725C-4E3F-4E87-4BBE-427E77FC9F11}"/>
              </a:ext>
            </a:extLst>
          </p:cNvPr>
          <p:cNvSpPr/>
          <p:nvPr/>
        </p:nvSpPr>
        <p:spPr>
          <a:xfrm>
            <a:off x="534967" y="1859564"/>
            <a:ext cx="5223333" cy="212991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乘法：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、符号位进行异或操作：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sign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sign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    sign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、指数位进行加法操作：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e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 e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- bias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、尾数位进行加法操作：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 </a:t>
            </a: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B9EF485-58AB-37A9-1C81-AEE52A4587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5810" y="2347844"/>
          <a:ext cx="350961" cy="482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4717" imgH="199128" progId="Equation.AxMath">
                  <p:embed/>
                </p:oleObj>
              </mc:Choice>
              <mc:Fallback>
                <p:oleObj name="AxMath" r:id="rId8" imgW="144717" imgH="199128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B9EF485-58AB-37A9-1C81-AEE52A4587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810" y="2347844"/>
                        <a:ext cx="350961" cy="482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35008E7-0355-65CE-C98B-38839741E014}"/>
              </a:ext>
            </a:extLst>
          </p:cNvPr>
          <p:cNvSpPr/>
          <p:nvPr/>
        </p:nvSpPr>
        <p:spPr>
          <a:xfrm>
            <a:off x="6300235" y="1864088"/>
            <a:ext cx="5223333" cy="1759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除法：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、对除数的尾数位取反再加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，指数位取反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、进行乘法步骤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（除法可以与乘法共用电路）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4B958-F9A7-3559-B6E1-4E8844ADBE0B}"/>
              </a:ext>
            </a:extLst>
          </p:cNvPr>
          <p:cNvSpPr txBox="1"/>
          <p:nvPr/>
        </p:nvSpPr>
        <p:spPr>
          <a:xfrm>
            <a:off x="4884199" y="3623883"/>
            <a:ext cx="4782912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加法 （加数异号）：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、判断大小，确定符号位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、根据指数之差来检索不同的查找表。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相同，检索查找表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32×32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 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，执行算法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相差大于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，结果不变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E4E128-1826-BDF6-CACF-DCC9D89F4A09}"/>
              </a:ext>
            </a:extLst>
          </p:cNvPr>
          <p:cNvSpPr txBox="1"/>
          <p:nvPr/>
        </p:nvSpPr>
        <p:spPr>
          <a:xfrm>
            <a:off x="9345914" y="3623667"/>
            <a:ext cx="2936501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减法：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、被减数符号位翻转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、进行加法步骤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9FE8ED6-4C3E-94FC-46C3-CE43E20E29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8873" y="873201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966716" imgH="255805" progId="Equation.AxMath">
                  <p:embed/>
                </p:oleObj>
              </mc:Choice>
              <mc:Fallback>
                <p:oleObj name="AxMath" r:id="rId10" imgW="1966716" imgH="255805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9FE8ED6-4C3E-94FC-46C3-CE43E20E2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73" y="873201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01223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114F9D0-B65C-5E59-723C-A651E2FB089A}"/>
              </a:ext>
            </a:extLst>
          </p:cNvPr>
          <p:cNvGraphicFramePr>
            <a:graphicFrameLocks noGrp="1"/>
          </p:cNvGraphicFramePr>
          <p:nvPr/>
        </p:nvGraphicFramePr>
        <p:xfrm>
          <a:off x="6422388" y="1463952"/>
          <a:ext cx="5368413" cy="2595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368413">
                  <a:extLst>
                    <a:ext uri="{9D8B030D-6E8A-4147-A177-3AD203B41FA5}">
                      <a16:colId xmlns:a16="http://schemas.microsoft.com/office/drawing/2014/main" val="204405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FP8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乘法      复杂度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5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 ; 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3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= 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    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;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6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=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+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– bias  ;  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指数位相加</a:t>
                      </a:r>
                      <a:endParaRPr lang="en-US" altLang="zh-CN" dirty="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3: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=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*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;         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尾数位相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乘  </a:t>
                      </a:r>
                      <a:endParaRPr lang="en-US" altLang="zh-CN" dirty="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思源黑体 CN Normal" panose="020B0400000000000000" pitchFamily="34" charset="-122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7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如果尾数发生进位  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+1;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指数位加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输出：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26208"/>
                  </a:ext>
                </a:extLst>
              </a:tr>
            </a:tbl>
          </a:graphicData>
        </a:graphic>
      </p:graphicFrame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6" y="948292"/>
            <a:ext cx="11732891" cy="5981851"/>
            <a:chOff x="470705" y="1239137"/>
            <a:chExt cx="11250591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01631" y="2757360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计算方案复杂度比较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04B43DC-2C68-52E6-EE10-17CAE83E2A3F}"/>
              </a:ext>
            </a:extLst>
          </p:cNvPr>
          <p:cNvCxnSpPr/>
          <p:nvPr/>
        </p:nvCxnSpPr>
        <p:spPr>
          <a:xfrm flipV="1">
            <a:off x="6117659" y="1654130"/>
            <a:ext cx="13335" cy="4055745"/>
          </a:xfrm>
          <a:prstGeom prst="line">
            <a:avLst/>
          </a:prstGeom>
          <a:ln w="6350" cmpd="sng">
            <a:solidFill>
              <a:srgbClr val="0057A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C0B62C0-E6F8-F71C-9237-6CEB399DF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7621" y="2139559"/>
          <a:ext cx="350961" cy="482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4717" imgH="199128" progId="Equation.AxMath">
                  <p:embed/>
                </p:oleObj>
              </mc:Choice>
              <mc:Fallback>
                <p:oleObj name="AxMath" r:id="rId8" imgW="144717" imgH="199128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8C0B62C0-E6F8-F71C-9237-6CEB399DF6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621" y="2139559"/>
                        <a:ext cx="350961" cy="482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7642C198-6AFB-E746-BC2B-5EBB6B9E40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5876" y="2150506"/>
          <a:ext cx="350961" cy="482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4717" imgH="199128" progId="Equation.AxMath">
                  <p:embed/>
                </p:oleObj>
              </mc:Choice>
              <mc:Fallback>
                <p:oleObj name="AxMath" r:id="rId8" imgW="144717" imgH="199128" progId="Equation.AxMath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7642C198-6AFB-E746-BC2B-5EBB6B9E40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876" y="2150506"/>
                        <a:ext cx="350961" cy="482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59B27638-B7EF-A1BA-888B-579A527CA4AE}"/>
              </a:ext>
            </a:extLst>
          </p:cNvPr>
          <p:cNvSpPr/>
          <p:nvPr/>
        </p:nvSpPr>
        <p:spPr>
          <a:xfrm>
            <a:off x="423179" y="4148617"/>
            <a:ext cx="5223333" cy="1759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8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除法：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、对除数的尾数位取反再加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，指数位取反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、进行乘法步骤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（除法可以与乘法共用电路）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F9DDA5-D907-CAFC-E293-DD0C89C28FF9}"/>
              </a:ext>
            </a:extLst>
          </p:cNvPr>
          <p:cNvSpPr/>
          <p:nvPr/>
        </p:nvSpPr>
        <p:spPr>
          <a:xfrm>
            <a:off x="6292980" y="4205949"/>
            <a:ext cx="5223333" cy="1759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FP8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除法：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、指数位相减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、尾数位相除（复杂度较乘法大幅增加）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2" name="文本框 15">
            <a:extLst>
              <a:ext uri="{FF2B5EF4-FFF2-40B4-BE49-F238E27FC236}">
                <a16:creationId xmlns:a16="http://schemas.microsoft.com/office/drawing/2014/main" id="{CF68F2DE-70B2-34A0-617B-BE93988634DE}"/>
              </a:ext>
            </a:extLst>
          </p:cNvPr>
          <p:cNvSpPr txBox="1"/>
          <p:nvPr/>
        </p:nvSpPr>
        <p:spPr>
          <a:xfrm>
            <a:off x="3748677" y="831623"/>
            <a:ext cx="440372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乘除法比较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C321B07-694F-105C-DF66-46B6750777CF}"/>
              </a:ext>
            </a:extLst>
          </p:cNvPr>
          <p:cNvGraphicFramePr>
            <a:graphicFrameLocks noGrp="1"/>
          </p:cNvGraphicFramePr>
          <p:nvPr/>
        </p:nvGraphicFramePr>
        <p:xfrm>
          <a:off x="478236" y="1438911"/>
          <a:ext cx="5368413" cy="2595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368413">
                  <a:extLst>
                    <a:ext uri="{9D8B030D-6E8A-4147-A177-3AD203B41FA5}">
                      <a16:colId xmlns:a16="http://schemas.microsoft.com/office/drawing/2014/main" val="204405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8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乘法       复杂度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5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 ; 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3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= 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    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;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6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=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+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– bias  ;  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指数位相加</a:t>
                      </a:r>
                      <a:endParaRPr lang="en-US" altLang="zh-CN" dirty="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3: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=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+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;   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尾数位相加</a:t>
                      </a:r>
                      <a:endParaRPr lang="en-US" altLang="zh-CN" dirty="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7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如果尾数发生进位  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+1;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指数位加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输出：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2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6632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948292"/>
            <a:ext cx="11732895" cy="5981851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计算方案复杂度比较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04B43DC-2C68-52E6-EE10-17CAE83E2A3F}"/>
              </a:ext>
            </a:extLst>
          </p:cNvPr>
          <p:cNvCxnSpPr/>
          <p:nvPr/>
        </p:nvCxnSpPr>
        <p:spPr>
          <a:xfrm flipV="1">
            <a:off x="6266499" y="1809321"/>
            <a:ext cx="13335" cy="4055745"/>
          </a:xfrm>
          <a:prstGeom prst="line">
            <a:avLst/>
          </a:prstGeom>
          <a:ln w="6350" cmpd="sng">
            <a:solidFill>
              <a:srgbClr val="0057A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A4BBD8B-9F5C-490E-3307-A50E8F8167FB}"/>
              </a:ext>
            </a:extLst>
          </p:cNvPr>
          <p:cNvGraphicFramePr>
            <a:graphicFrameLocks noGrp="1"/>
          </p:cNvGraphicFramePr>
          <p:nvPr/>
        </p:nvGraphicFramePr>
        <p:xfrm>
          <a:off x="6478808" y="1434934"/>
          <a:ext cx="5368413" cy="2966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368413">
                  <a:extLst>
                    <a:ext uri="{9D8B030D-6E8A-4147-A177-3AD203B41FA5}">
                      <a16:colId xmlns:a16="http://schemas.microsoft.com/office/drawing/2014/main" val="204405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FP8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加法（同号）复杂度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5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 ; 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3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if(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    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    //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取较大指数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6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2: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=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&gt;&gt; (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-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)    //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对阶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92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3: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=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+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– 1 ;    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尾数位相加</a:t>
                      </a:r>
                      <a:endParaRPr lang="en-US" altLang="zh-CN" dirty="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7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如果尾数发生进位  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+1;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指数位加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5: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+mn-ea"/>
                        </a:rPr>
                        <a:t>   舍入操作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43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输出：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2620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C321B07-694F-105C-DF66-46B6750777CF}"/>
              </a:ext>
            </a:extLst>
          </p:cNvPr>
          <p:cNvGraphicFramePr>
            <a:graphicFrameLocks noGrp="1"/>
          </p:cNvGraphicFramePr>
          <p:nvPr/>
        </p:nvGraphicFramePr>
        <p:xfrm>
          <a:off x="446809" y="1391014"/>
          <a:ext cx="5620716" cy="4231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620716">
                  <a:extLst>
                    <a:ext uri="{9D8B030D-6E8A-4147-A177-3AD203B41FA5}">
                      <a16:colId xmlns:a16="http://schemas.microsoft.com/office/drawing/2014/main" val="2044057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8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加法（同号）复杂度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5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输入：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 ; num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≤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</a:t>
                      </a:r>
                      <a:endParaRPr lang="zh-CN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3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if  abs(m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-m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)=0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=  table_1{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,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}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6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if  abs(m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-m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)=1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=  table_2{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, e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}</a:t>
                      </a:r>
                      <a:endParaRPr lang="en-US" altLang="zh-CN" dirty="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5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3:   if  abs(m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-m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)=2</a:t>
                      </a:r>
                    </a:p>
                    <a:p>
                      <a:pPr marL="0" lvl="1" indent="540000"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If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&gt; 13</a:t>
                      </a:r>
                    </a:p>
                    <a:p>
                      <a:pPr marL="0" lvl="1" indent="540000"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	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=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;</a:t>
                      </a:r>
                    </a:p>
                    <a:p>
                      <a:pPr marL="0" lvl="1" indent="540000"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elseif 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2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&gt;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+18</a:t>
                      </a:r>
                    </a:p>
                    <a:p>
                      <a:pPr marL="0" lvl="1" indent="540000"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	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= m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1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+1; </a:t>
                      </a:r>
                    </a:p>
                    <a:p>
                      <a:pPr marL="0" lvl="1" indent="540000"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end</a:t>
                      </a:r>
                    </a:p>
                    <a:p>
                      <a:pPr marL="0" lvl="1" indent="0"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思源黑体 CN Normal" panose="020B0400000000000000" pitchFamily="34" charset="-122"/>
                          <a:sym typeface="+mn-ea"/>
                        </a:rPr>
                        <a:t>      end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89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如果尾数发生进位    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+1;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//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指数位加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439558"/>
                  </a:ext>
                </a:extLst>
              </a:tr>
              <a:tr h="318769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输出：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sign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zh-CN" altLang="en-US" baseline="-250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，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m</a:t>
                      </a:r>
                      <a:r>
                        <a:rPr lang="en-US" altLang="zh-CN" baseline="-25000" dirty="0" err="1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  <a:sym typeface="+mn-ea"/>
                        </a:rPr>
                        <a:t>new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226208"/>
                  </a:ext>
                </a:extLst>
              </a:tr>
            </a:tbl>
          </a:graphicData>
        </a:graphic>
      </p:graphicFrame>
      <p:sp>
        <p:nvSpPr>
          <p:cNvPr id="20" name="文本框 15">
            <a:extLst>
              <a:ext uri="{FF2B5EF4-FFF2-40B4-BE49-F238E27FC236}">
                <a16:creationId xmlns:a16="http://schemas.microsoft.com/office/drawing/2014/main" id="{C6F9E2B0-5F88-1819-1AFF-1B0304A6986F}"/>
              </a:ext>
            </a:extLst>
          </p:cNvPr>
          <p:cNvSpPr txBox="1"/>
          <p:nvPr/>
        </p:nvSpPr>
        <p:spPr>
          <a:xfrm>
            <a:off x="3793096" y="801783"/>
            <a:ext cx="440372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8bit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加减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法比较</a:t>
            </a:r>
          </a:p>
        </p:txBody>
      </p:sp>
    </p:spTree>
    <p:extLst>
      <p:ext uri="{BB962C8B-B14F-4D97-AF65-F5344CB8AC3E}">
        <p14:creationId xmlns:p14="http://schemas.microsoft.com/office/powerpoint/2010/main" val="21008382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D586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220" y="161417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7535" y="705485"/>
            <a:ext cx="3130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目录</a:t>
            </a:r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/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6153784" y="160696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15676" y="422887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5530" y="2345055"/>
            <a:ext cx="816610" cy="816610"/>
            <a:chOff x="8464" y="2877"/>
            <a:chExt cx="2411" cy="2411"/>
          </a:xfrm>
        </p:grpSpPr>
        <p:grpSp>
          <p:nvGrpSpPr>
            <p:cNvPr id="12" name="组合 11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75095" y="2344420"/>
            <a:ext cx="816610" cy="816610"/>
            <a:chOff x="8464" y="2877"/>
            <a:chExt cx="2411" cy="2411"/>
          </a:xfrm>
        </p:grpSpPr>
        <p:grpSp>
          <p:nvGrpSpPr>
            <p:cNvPr id="19" name="组合 18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425054" y="2542674"/>
            <a:ext cx="38004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基于置信区间的误差建模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725311" y="4966335"/>
            <a:ext cx="816610" cy="816610"/>
            <a:chOff x="8464" y="2877"/>
            <a:chExt cx="2411" cy="2411"/>
          </a:xfrm>
        </p:grpSpPr>
        <p:grpSp>
          <p:nvGrpSpPr>
            <p:cNvPr id="33" name="组合 32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592279" y="5132370"/>
            <a:ext cx="1900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后续计划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947848" y="2533149"/>
            <a:ext cx="37269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新低位宽存储与计算方案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253928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为底数的可变存储方案设计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59105" y="958592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以</a:t>
            </a:r>
            <a:r>
              <a:rPr lang="en-US" altLang="zh-CN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10</a:t>
            </a: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为底数的</a:t>
            </a:r>
            <a:r>
              <a:rPr lang="en-US" altLang="zh-CN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8bit</a:t>
            </a: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存储表示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、由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位符号位，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位指数位，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位尾数组成。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位尾数位的编码方式如下表：    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D0CD87BA-45DA-0C2B-E1C9-9F4D9C07E9C8}"/>
              </a:ext>
            </a:extLst>
          </p:cNvPr>
          <p:cNvGraphicFramePr>
            <a:graphicFrameLocks noGrp="1"/>
          </p:cNvGraphicFramePr>
          <p:nvPr/>
        </p:nvGraphicFramePr>
        <p:xfrm>
          <a:off x="815285" y="2383578"/>
          <a:ext cx="10756922" cy="12064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902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十进制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1.24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1.33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7.50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8.06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8.66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9.31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69038"/>
                  </a:ext>
                </a:extLst>
              </a:tr>
              <a:tr h="40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4/32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28/32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pic>
        <p:nvPicPr>
          <p:cNvPr id="2" name="对象 3">
            <a:extLst>
              <a:ext uri="{FF2B5EF4-FFF2-40B4-BE49-F238E27FC236}">
                <a16:creationId xmlns:a16="http://schemas.microsoft.com/office/drawing/2014/main" id="{BCD9B09E-7EB1-E60E-69DF-994D093C7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4946041"/>
            <a:ext cx="4554697" cy="757178"/>
          </a:xfr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881923-2699-BA7F-F8C1-3E519F9ED8C6}"/>
              </a:ext>
            </a:extLst>
          </p:cNvPr>
          <p:cNvSpPr/>
          <p:nvPr/>
        </p:nvSpPr>
        <p:spPr>
          <a:xfrm>
            <a:off x="459105" y="3650705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C99D0C-D458-6394-00F3-A6E47AC12580}"/>
              </a:ext>
            </a:extLst>
          </p:cNvPr>
          <p:cNvSpPr/>
          <p:nvPr/>
        </p:nvSpPr>
        <p:spPr>
          <a:xfrm>
            <a:off x="347682" y="3616510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数值精度与范围的可变性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、数值的范围可以通过设置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bias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来改变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、数值的精度可以通过扩展尾数位来改变，若尾数位增加至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位，编码方式可如下表：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71A7B4C-3B7E-A5A0-95CC-3715A013C032}"/>
              </a:ext>
            </a:extLst>
          </p:cNvPr>
          <p:cNvGraphicFramePr>
            <a:graphicFrameLocks noGrp="1"/>
          </p:cNvGraphicFramePr>
          <p:nvPr/>
        </p:nvGraphicFramePr>
        <p:xfrm>
          <a:off x="815285" y="4996232"/>
          <a:ext cx="10756922" cy="12064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902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十进制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1.04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8.66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8.97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9.31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9.65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69038"/>
                  </a:ext>
                </a:extLst>
              </a:tr>
              <a:tr h="40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4/64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60/64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61/64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62/64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63/64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E8996EF-1E53-87AB-C5A6-A33062704A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07884" y="1734871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966716" imgH="255805" progId="Equation.AxMath">
                  <p:embed/>
                </p:oleObj>
              </mc:Choice>
              <mc:Fallback>
                <p:oleObj name="AxMath" r:id="rId9" imgW="1966716" imgH="255805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E8996EF-1E53-87AB-C5A6-A33062704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7884" y="1734871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2118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43703"/>
            <a:ext cx="11732895" cy="6014294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297472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为底数的可变存储方案设计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70704" y="894691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位尾数位的编码方式如下表：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33BB7CC-3941-1B83-A1DC-A64B5614E7DB}"/>
              </a:ext>
            </a:extLst>
          </p:cNvPr>
          <p:cNvGraphicFramePr>
            <a:graphicFrameLocks noGrp="1"/>
          </p:cNvGraphicFramePr>
          <p:nvPr/>
        </p:nvGraphicFramePr>
        <p:xfrm>
          <a:off x="1058920" y="1443681"/>
          <a:ext cx="10310300" cy="100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6154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802677593"/>
                    </a:ext>
                  </a:extLst>
                </a:gridCol>
                <a:gridCol w="1992086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1916917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354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528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10^(0/2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10^(1/2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4264D0C-F728-6407-6CC9-973564E76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4543" y="913335"/>
          <a:ext cx="3676753" cy="43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148462" imgH="255805" progId="Equation.AxMath">
                  <p:embed/>
                </p:oleObj>
              </mc:Choice>
              <mc:Fallback>
                <p:oleObj name="AxMath" r:id="rId9" imgW="2148462" imgH="255805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4264D0C-F728-6407-6CC9-973564E76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543" y="913335"/>
                        <a:ext cx="3676753" cy="432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8954A55E-E792-D7EF-A333-8DEA55B219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22" y="2965849"/>
            <a:ext cx="3274905" cy="277439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8109380-1081-B037-1EA6-E45354DBB1A0}"/>
              </a:ext>
            </a:extLst>
          </p:cNvPr>
          <p:cNvSpPr txBox="1"/>
          <p:nvPr/>
        </p:nvSpPr>
        <p:spPr>
          <a:xfrm>
            <a:off x="726792" y="5624755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E2M5  vs E2M6 </a:t>
            </a:r>
            <a:r>
              <a:rPr lang="zh-CN" altLang="en-US" sz="1600" b="1" dirty="0"/>
              <a:t>数值分布</a:t>
            </a:r>
            <a:r>
              <a:rPr lang="en-US" altLang="zh-CN" sz="1600" b="1" dirty="0"/>
              <a:t> </a:t>
            </a:r>
            <a:endParaRPr lang="zh-CN" altLang="en-US" sz="1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773F43-889E-C80A-73DF-9CC5B187E349}"/>
              </a:ext>
            </a:extLst>
          </p:cNvPr>
          <p:cNvSpPr txBox="1"/>
          <p:nvPr/>
        </p:nvSpPr>
        <p:spPr>
          <a:xfrm>
            <a:off x="3701117" y="564127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不同位宽的量化误差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9062AAA-FDB1-1DB0-4632-4474BD1097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4148" y="3087353"/>
            <a:ext cx="3356097" cy="251707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C5258ED-2866-D4F9-CE72-FF027F65B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9217" y="2754043"/>
            <a:ext cx="4282741" cy="3221261"/>
          </a:xfrm>
          <a:prstGeom prst="rect">
            <a:avLst/>
          </a:prstGeom>
        </p:spPr>
      </p:pic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440BB03B-DACB-7E9E-EA1A-9918421EC77A}"/>
              </a:ext>
            </a:extLst>
          </p:cNvPr>
          <p:cNvGraphicFramePr>
            <a:graphicFrameLocks noGrp="1"/>
          </p:cNvGraphicFramePr>
          <p:nvPr/>
        </p:nvGraphicFramePr>
        <p:xfrm>
          <a:off x="10279552" y="3189279"/>
          <a:ext cx="1540785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40785">
                  <a:extLst>
                    <a:ext uri="{9D8B030D-6E8A-4147-A177-3AD203B41FA5}">
                      <a16:colId xmlns:a16="http://schemas.microsoft.com/office/drawing/2014/main" val="3464173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平均相对误差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2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0.0179(5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05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0.0090(6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0.0045(7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5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0.00224(8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5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0.00112(9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218754"/>
                  </a:ext>
                </a:extLst>
              </a:tr>
            </a:tbl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06F73B5A-3910-F913-72DC-81FAF2D5604C}"/>
              </a:ext>
            </a:extLst>
          </p:cNvPr>
          <p:cNvSpPr txBox="1"/>
          <p:nvPr/>
        </p:nvSpPr>
        <p:spPr>
          <a:xfrm>
            <a:off x="7043569" y="597589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不同位宽的相对量化误差</a:t>
            </a:r>
          </a:p>
        </p:txBody>
      </p:sp>
    </p:spTree>
    <p:extLst>
      <p:ext uri="{BB962C8B-B14F-4D97-AF65-F5344CB8AC3E}">
        <p14:creationId xmlns:p14="http://schemas.microsoft.com/office/powerpoint/2010/main" val="32752927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43703"/>
            <a:ext cx="11732895" cy="6014296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722012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71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为底数的可变存储 计算方案设计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70704" y="1319231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位尾数位的编码方式如下表：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33BB7CC-3941-1B83-A1DC-A64B5614E7DB}"/>
              </a:ext>
            </a:extLst>
          </p:cNvPr>
          <p:cNvGraphicFramePr>
            <a:graphicFrameLocks noGrp="1"/>
          </p:cNvGraphicFramePr>
          <p:nvPr/>
        </p:nvGraphicFramePr>
        <p:xfrm>
          <a:off x="1058920" y="1868221"/>
          <a:ext cx="10310300" cy="100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6154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802677593"/>
                    </a:ext>
                  </a:extLst>
                </a:gridCol>
                <a:gridCol w="1992086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1916917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354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528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10^(0/2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10^(1/2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4264D0C-F728-6407-6CC9-973564E76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4543" y="1337875"/>
          <a:ext cx="3676753" cy="43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148462" imgH="255805" progId="Equation.AxMath">
                  <p:embed/>
                </p:oleObj>
              </mc:Choice>
              <mc:Fallback>
                <p:oleObj name="AxMath" r:id="rId9" imgW="2148462" imgH="255805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4264D0C-F728-6407-6CC9-973564E76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543" y="1337875"/>
                        <a:ext cx="3676753" cy="432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3F22FEC-885C-E554-18EC-05DA1AA6E3F9}"/>
              </a:ext>
            </a:extLst>
          </p:cNvPr>
          <p:cNvSpPr/>
          <p:nvPr/>
        </p:nvSpPr>
        <p:spPr>
          <a:xfrm>
            <a:off x="308274" y="888012"/>
            <a:ext cx="6877404" cy="4498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相同位宽的乘除加减设计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6F33FB-DBAB-6E37-A428-352372868FF5}"/>
              </a:ext>
            </a:extLst>
          </p:cNvPr>
          <p:cNvSpPr/>
          <p:nvPr/>
        </p:nvSpPr>
        <p:spPr>
          <a:xfrm>
            <a:off x="308274" y="2951651"/>
            <a:ext cx="6877404" cy="4498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相同位宽的乘除算法依旧采用原先的设计，减法采用加法电路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424C2-7D3E-D722-AE78-C73AB10047C0}"/>
              </a:ext>
            </a:extLst>
          </p:cNvPr>
          <p:cNvSpPr txBox="1"/>
          <p:nvPr/>
        </p:nvSpPr>
        <p:spPr>
          <a:xfrm>
            <a:off x="347756" y="3456071"/>
            <a:ext cx="10559729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相同位宽加法：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、符号位不变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/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判断大小，确定符号位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、根据指数之差来检索不同的查找表。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相同，检索查找表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× 2</a:t>
            </a:r>
            <a:r>
              <a:rPr lang="en-US" altLang="zh-CN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                  </a:t>
            </a: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，检索查找表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（维度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× 2</a:t>
            </a:r>
            <a:r>
              <a:rPr lang="en-US" altLang="zh-CN" baseline="30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） 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，简单算法（不同位宽，算法不同）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                  </a:t>
            </a:r>
          </a:p>
          <a:p>
            <a:pPr marL="0" lvl="1" indent="45720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相差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796255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43703"/>
            <a:ext cx="11732895" cy="6014296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722012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71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为底数的可变存储 计算方案设计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70704" y="1319231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位尾数位的编码方式如下表：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33BB7CC-3941-1B83-A1DC-A64B5614E7DB}"/>
              </a:ext>
            </a:extLst>
          </p:cNvPr>
          <p:cNvGraphicFramePr>
            <a:graphicFrameLocks noGrp="1"/>
          </p:cNvGraphicFramePr>
          <p:nvPr/>
        </p:nvGraphicFramePr>
        <p:xfrm>
          <a:off x="1058920" y="1868221"/>
          <a:ext cx="10310300" cy="100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6154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802677593"/>
                    </a:ext>
                  </a:extLst>
                </a:gridCol>
                <a:gridCol w="1992086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1916917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354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528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10^(0/2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10^(1/2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4264D0C-F728-6407-6CC9-973564E76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4543" y="1337875"/>
          <a:ext cx="3676753" cy="43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148462" imgH="255805" progId="Equation.AxMath">
                  <p:embed/>
                </p:oleObj>
              </mc:Choice>
              <mc:Fallback>
                <p:oleObj name="AxMath" r:id="rId9" imgW="2148462" imgH="255805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4264D0C-F728-6407-6CC9-973564E76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543" y="1337875"/>
                        <a:ext cx="3676753" cy="432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3F22FEC-885C-E554-18EC-05DA1AA6E3F9}"/>
              </a:ext>
            </a:extLst>
          </p:cNvPr>
          <p:cNvSpPr/>
          <p:nvPr/>
        </p:nvSpPr>
        <p:spPr>
          <a:xfrm>
            <a:off x="308274" y="888012"/>
            <a:ext cx="6877404" cy="4498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不同位宽的乘除加减设计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7ECE27-4D65-3CDF-3A61-565CB02A7FF7}"/>
              </a:ext>
            </a:extLst>
          </p:cNvPr>
          <p:cNvSpPr/>
          <p:nvPr/>
        </p:nvSpPr>
        <p:spPr>
          <a:xfrm>
            <a:off x="308274" y="2943800"/>
            <a:ext cx="10912882" cy="1005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设尾数的位宽分别是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和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n_bit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&gt;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n_bit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，则只需要较小位宽的尾数位向左移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m_bit-n_bit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位，用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填充。根据较大位宽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的规则进行计算。加减法可仅存较大的查找表，涵盖位宽较低的计算结果。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B8CC27A-C679-17F5-DD15-D5B898AD97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1777" y="3865082"/>
          <a:ext cx="92725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4245840" imgH="256320" progId="Equation.AxMath">
                  <p:embed/>
                </p:oleObj>
              </mc:Choice>
              <mc:Fallback>
                <p:oleObj name="AxMath" r:id="rId11" imgW="4245840" imgH="25632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B8CC27A-C679-17F5-DD15-D5B898AD97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777" y="3865082"/>
                        <a:ext cx="9272588" cy="552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B11329D7-3A6C-43C4-7101-196625BC2E8A}"/>
              </a:ext>
            </a:extLst>
          </p:cNvPr>
          <p:cNvGraphicFramePr>
            <a:graphicFrameLocks noGrp="1"/>
          </p:cNvGraphicFramePr>
          <p:nvPr/>
        </p:nvGraphicFramePr>
        <p:xfrm>
          <a:off x="3097528" y="5438079"/>
          <a:ext cx="5869800" cy="576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3786430241"/>
                    </a:ext>
                  </a:extLst>
                </a:gridCol>
              </a:tblGrid>
              <a:tr h="576218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/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5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6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8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7590227-DB38-2F31-3099-0E0390992087}"/>
              </a:ext>
            </a:extLst>
          </p:cNvPr>
          <p:cNvGraphicFramePr>
            <a:graphicFrameLocks noGrp="1"/>
          </p:cNvGraphicFramePr>
          <p:nvPr/>
        </p:nvGraphicFramePr>
        <p:xfrm>
          <a:off x="3097528" y="4617981"/>
          <a:ext cx="5869800" cy="576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200">
                  <a:extLst>
                    <a:ext uri="{9D8B030D-6E8A-4147-A177-3AD203B41FA5}">
                      <a16:colId xmlns:a16="http://schemas.microsoft.com/office/drawing/2014/main" val="3786430241"/>
                    </a:ext>
                  </a:extLst>
                </a:gridCol>
              </a:tblGrid>
              <a:tr h="576218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/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5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6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8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496EFF38-3790-8747-5530-B9203AFC60FE}"/>
              </a:ext>
            </a:extLst>
          </p:cNvPr>
          <p:cNvSpPr txBox="1"/>
          <p:nvPr/>
        </p:nvSpPr>
        <p:spPr>
          <a:xfrm>
            <a:off x="1964785" y="468625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Num_1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737D57-1487-028B-E230-E5A771120B10}"/>
              </a:ext>
            </a:extLst>
          </p:cNvPr>
          <p:cNvSpPr txBox="1"/>
          <p:nvPr/>
        </p:nvSpPr>
        <p:spPr>
          <a:xfrm>
            <a:off x="1964785" y="551612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Num_2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5B6754-CF1F-F5D1-3E38-EEBCB924A16E}"/>
              </a:ext>
            </a:extLst>
          </p:cNvPr>
          <p:cNvSpPr/>
          <p:nvPr/>
        </p:nvSpPr>
        <p:spPr>
          <a:xfrm>
            <a:off x="9082161" y="4645990"/>
            <a:ext cx="6877404" cy="4498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尾数位左移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19148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43703"/>
            <a:ext cx="11732895" cy="6014296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722012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71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为底数的新存储方案总结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70704" y="1319231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位尾数位的编码方式如下表：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33BB7CC-3941-1B83-A1DC-A64B5614E7DB}"/>
              </a:ext>
            </a:extLst>
          </p:cNvPr>
          <p:cNvGraphicFramePr>
            <a:graphicFrameLocks noGrp="1"/>
          </p:cNvGraphicFramePr>
          <p:nvPr/>
        </p:nvGraphicFramePr>
        <p:xfrm>
          <a:off x="1058920" y="1868221"/>
          <a:ext cx="10310300" cy="100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6154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2802677593"/>
                    </a:ext>
                  </a:extLst>
                </a:gridCol>
                <a:gridCol w="1992086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1916917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354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5280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10^(0/2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10^(1/2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-2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10^(2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-1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/2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</a:rPr>
                        <a:t>m_bit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)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4264D0C-F728-6407-6CC9-973564E76A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4543" y="1337875"/>
          <a:ext cx="3676753" cy="43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2148462" imgH="255805" progId="Equation.AxMath">
                  <p:embed/>
                </p:oleObj>
              </mc:Choice>
              <mc:Fallback>
                <p:oleObj name="AxMath" r:id="rId9" imgW="2148462" imgH="255805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4264D0C-F728-6407-6CC9-973564E76A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543" y="1337875"/>
                        <a:ext cx="3676753" cy="432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3F22FEC-885C-E554-18EC-05DA1AA6E3F9}"/>
              </a:ext>
            </a:extLst>
          </p:cNvPr>
          <p:cNvSpPr/>
          <p:nvPr/>
        </p:nvSpPr>
        <p:spPr>
          <a:xfrm>
            <a:off x="308273" y="888012"/>
            <a:ext cx="9260269" cy="4498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存储格式：后续考虑将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bias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和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m_bit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作为可变量存储，实现范围和精度的动态变化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7ECE27-4D65-3CDF-3A61-565CB02A7FF7}"/>
              </a:ext>
            </a:extLst>
          </p:cNvPr>
          <p:cNvSpPr/>
          <p:nvPr/>
        </p:nvSpPr>
        <p:spPr>
          <a:xfrm>
            <a:off x="327641" y="2907446"/>
            <a:ext cx="10912882" cy="273285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优势：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04C6AE-81E1-51CB-3B23-0BB6727967DD}"/>
              </a:ext>
            </a:extLst>
          </p:cNvPr>
          <p:cNvSpPr txBox="1"/>
          <p:nvPr/>
        </p:nvSpPr>
        <p:spPr>
          <a:xfrm>
            <a:off x="726792" y="5563011"/>
            <a:ext cx="6101442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、非常可靠的恒定相对精度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2D8F04-A590-CF4B-7A0C-80DBFE6F8294}"/>
              </a:ext>
            </a:extLst>
          </p:cNvPr>
          <p:cNvSpPr txBox="1"/>
          <p:nvPr/>
        </p:nvSpPr>
        <p:spPr>
          <a:xfrm>
            <a:off x="4743193" y="5548518"/>
            <a:ext cx="6101442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、非常简单的加减乘除运算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452C145-8195-A6A8-6810-1A70EB35D049}"/>
              </a:ext>
            </a:extLst>
          </p:cNvPr>
          <p:cNvSpPr txBox="1"/>
          <p:nvPr/>
        </p:nvSpPr>
        <p:spPr>
          <a:xfrm>
            <a:off x="8522718" y="5548518"/>
            <a:ext cx="6101442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、非常灵活的可变存储设计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665ACC1-18C3-5D44-CEFF-76CCFAA18B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55" y="3484975"/>
            <a:ext cx="4342186" cy="191085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54248E4-B924-725A-15B1-991D291D9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1215" y="3282319"/>
            <a:ext cx="2740439" cy="21932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D0F3E39-4C27-B7F7-B470-DE29B81A35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5150" y="4116008"/>
            <a:ext cx="4128990" cy="10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818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TWO</a:t>
            </a:r>
          </a:p>
        </p:txBody>
      </p:sp>
      <p:sp>
        <p:nvSpPr>
          <p:cNvPr id="17" name="矩形 16"/>
          <p:cNvSpPr/>
          <p:nvPr/>
        </p:nvSpPr>
        <p:spPr>
          <a:xfrm>
            <a:off x="4065270" y="3260090"/>
            <a:ext cx="709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基于置信区间的误差建模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基于置信区间的误差建模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73D9C2-E8D0-AEB5-D5F8-2BF8363ABD74}"/>
                  </a:ext>
                </a:extLst>
              </p:cNvPr>
              <p:cNvSpPr txBox="1"/>
              <p:nvPr/>
            </p:nvSpPr>
            <p:spPr>
              <a:xfrm>
                <a:off x="1437640" y="1229360"/>
                <a:ext cx="931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为了解决相对误差中的“除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”问题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zh-CN" altLang="en-US" dirty="0"/>
                  <a:t>采用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“绝对误差”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73D9C2-E8D0-AEB5-D5F8-2BF8363A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1229360"/>
                <a:ext cx="9316720" cy="369332"/>
              </a:xfrm>
              <a:prstGeom prst="rect">
                <a:avLst/>
              </a:prstGeom>
              <a:blipFill>
                <a:blip r:embed="rId3"/>
                <a:stretch>
                  <a:fillRect l="-681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F78EC1-A0B8-5A59-3D83-931C0FA75E2C}"/>
                  </a:ext>
                </a:extLst>
              </p:cNvPr>
              <p:cNvSpPr txBox="1"/>
              <p:nvPr/>
            </p:nvSpPr>
            <p:spPr>
              <a:xfrm>
                <a:off x="1437640" y="3110468"/>
                <a:ext cx="931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是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的绝对误差，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是参考（目标）精度，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是存储方式底数（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）。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F78EC1-A0B8-5A59-3D83-931C0FA7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3110468"/>
                <a:ext cx="9316720" cy="369332"/>
              </a:xfrm>
              <a:prstGeom prst="rect">
                <a:avLst/>
              </a:prstGeom>
              <a:blipFill>
                <a:blip r:embed="rId4"/>
                <a:stretch>
                  <a:fillRect l="-681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17F477-6AEB-FD28-C784-73C47AFC844F}"/>
                  </a:ext>
                </a:extLst>
              </p:cNvPr>
              <p:cNvSpPr txBox="1"/>
              <p:nvPr/>
            </p:nvSpPr>
            <p:spPr>
              <a:xfrm>
                <a:off x="3619500" y="2598839"/>
                <a:ext cx="5130800" cy="415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d>
                              <m:dPr>
                                <m:begChr m:val="⌊"/>
                                <m:endChr m:val="⌋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≜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17F477-6AEB-FD28-C784-73C47AFC8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0" y="2598839"/>
                <a:ext cx="5130800" cy="415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AAB579F-094C-202C-26C2-AE82F59DA6A4}"/>
              </a:ext>
            </a:extLst>
          </p:cNvPr>
          <p:cNvSpPr txBox="1"/>
          <p:nvPr/>
        </p:nvSpPr>
        <p:spPr>
          <a:xfrm>
            <a:off x="1437640" y="1952508"/>
            <a:ext cx="93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又为了体现出相对误差的概念，故采用</a:t>
            </a:r>
            <a:r>
              <a:rPr kumimoji="1" lang="zh-CN" altLang="en-US" b="1" dirty="0">
                <a:solidFill>
                  <a:srgbClr val="FF0000"/>
                </a:solidFill>
              </a:rPr>
              <a:t>绝对误差大于参考精度下最低颗粒度的概率</a:t>
            </a:r>
            <a:r>
              <a:rPr kumimoji="1" lang="zh-CN" altLang="en-US" dirty="0"/>
              <a:t>作为误差指标，即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CAC1F62-404F-F14A-E45A-885BB6B44262}"/>
                  </a:ext>
                </a:extLst>
              </p:cNvPr>
              <p:cNvSpPr txBox="1"/>
              <p:nvPr/>
            </p:nvSpPr>
            <p:spPr>
              <a:xfrm>
                <a:off x="1437640" y="3622097"/>
                <a:ext cx="9494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若对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dirty="0"/>
                  <a:t>做高斯假设（理论上可以根据</a:t>
                </a:r>
                <a:r>
                  <a:rPr kumimoji="1" lang="en-US" altLang="zh-CN" dirty="0"/>
                  <a:t>CLT</a:t>
                </a:r>
                <a:r>
                  <a:rPr kumimoji="1" lang="zh-CN" altLang="en-US" dirty="0"/>
                  <a:t>推理），则置信区间可以与期望、方差建立单射，即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CAC1F62-404F-F14A-E45A-885BB6B44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3622097"/>
                <a:ext cx="9494520" cy="369332"/>
              </a:xfrm>
              <a:prstGeom prst="rect">
                <a:avLst/>
              </a:prstGeom>
              <a:blipFill>
                <a:blip r:embed="rId6"/>
                <a:stretch>
                  <a:fillRect l="-66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F2DF27-B5C0-3684-B6AD-E8AE39797F0E}"/>
                  </a:ext>
                </a:extLst>
              </p:cNvPr>
              <p:cNvSpPr txBox="1"/>
              <p:nvPr/>
            </p:nvSpPr>
            <p:spPr>
              <a:xfrm>
                <a:off x="3530600" y="4133726"/>
                <a:ext cx="5130800" cy="738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𝑒𝑟𝑓𝑐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F2DF27-B5C0-3684-B6AD-E8AE39797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600" y="4133726"/>
                <a:ext cx="5130800" cy="7387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5CA7A5A-A8AA-B9B3-BF1C-1E27668CFA09}"/>
                  </a:ext>
                </a:extLst>
              </p:cNvPr>
              <p:cNvSpPr txBox="1"/>
              <p:nvPr/>
            </p:nvSpPr>
            <p:spPr>
              <a:xfrm>
                <a:off x="1437640" y="5014687"/>
                <a:ext cx="9494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</a:rPr>
                  <a:t>，则应当采用“参考最小表示数”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</a:rPr>
                  <a:t>代替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zh-CN" altLang="en-US" dirty="0"/>
                  <a:t>。这个设定成功避免了“除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”问题。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5CA7A5A-A8AA-B9B3-BF1C-1E27668C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5014687"/>
                <a:ext cx="9494520" cy="369332"/>
              </a:xfrm>
              <a:prstGeom prst="rect">
                <a:avLst/>
              </a:prstGeom>
              <a:blipFill>
                <a:blip r:embed="rId8"/>
                <a:stretch>
                  <a:fillRect l="-668"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建立单步优化问题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73D9C2-E8D0-AEB5-D5F8-2BF8363ABD74}"/>
              </a:ext>
            </a:extLst>
          </p:cNvPr>
          <p:cNvSpPr txBox="1"/>
          <p:nvPr/>
        </p:nvSpPr>
        <p:spPr>
          <a:xfrm>
            <a:off x="1437640" y="1063908"/>
            <a:ext cx="93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下面考虑优化一次计算的计算精度。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AB579F-094C-202C-26C2-AE82F59DA6A4}"/>
                  </a:ext>
                </a:extLst>
              </p:cNvPr>
              <p:cNvSpPr txBox="1"/>
              <p:nvPr/>
            </p:nvSpPr>
            <p:spPr>
              <a:xfrm>
                <a:off x="1437640" y="2745306"/>
                <a:ext cx="931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对于一次计算，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是由算子种类客观决定的。因此考虑通过优化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优化置信区间大小，即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AB579F-094C-202C-26C2-AE82F59DA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2745306"/>
                <a:ext cx="9316720" cy="369332"/>
              </a:xfrm>
              <a:prstGeom prst="rect">
                <a:avLst/>
              </a:prstGeom>
              <a:blipFill>
                <a:blip r:embed="rId3"/>
                <a:stretch>
                  <a:fillRect l="-681" t="-6667" r="-13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形状&#10;&#10;中度可信度描述已自动生成">
            <a:extLst>
              <a:ext uri="{FF2B5EF4-FFF2-40B4-BE49-F238E27FC236}">
                <a16:creationId xmlns:a16="http://schemas.microsoft.com/office/drawing/2014/main" id="{A76303C4-5C3F-12FE-B467-EBB44E96F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90" y="1537045"/>
            <a:ext cx="5163820" cy="1074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0A4634-5267-1C81-8214-C4C765BD53D2}"/>
                  </a:ext>
                </a:extLst>
              </p:cNvPr>
              <p:cNvSpPr txBox="1"/>
              <p:nvPr/>
            </p:nvSpPr>
            <p:spPr>
              <a:xfrm>
                <a:off x="4155440" y="3244349"/>
                <a:ext cx="3881120" cy="738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0A4634-5267-1C81-8214-C4C765BD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3244349"/>
                <a:ext cx="3881120" cy="738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6845C2-39E3-2422-05F9-BC0A187B2FF8}"/>
                  </a:ext>
                </a:extLst>
              </p:cNvPr>
              <p:cNvSpPr txBox="1"/>
              <p:nvPr/>
            </p:nvSpPr>
            <p:spPr>
              <a:xfrm>
                <a:off x="1437640" y="4096074"/>
                <a:ext cx="931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其中，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分别是截断后误差的期望和方差。可以建立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的查找表。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6845C2-39E3-2422-05F9-BC0A187B2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4096074"/>
                <a:ext cx="9316720" cy="369332"/>
              </a:xfrm>
              <a:prstGeom prst="rect">
                <a:avLst/>
              </a:prstGeom>
              <a:blipFill>
                <a:blip r:embed="rId6"/>
                <a:stretch>
                  <a:fillRect l="-681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FBCEF6-965D-8F26-F8C8-85E75054DA05}"/>
                  </a:ext>
                </a:extLst>
              </p:cNvPr>
              <p:cNvSpPr txBox="1"/>
              <p:nvPr/>
            </p:nvSpPr>
            <p:spPr>
              <a:xfrm>
                <a:off x="1437640" y="4619744"/>
                <a:ext cx="9316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是正相关的，若需建立优化问题则需要引入复杂度概念。但考虑到这种方案求解难度较高，因此本次设计将着重工程可行性，设计“误差、精度负反馈系统”，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以稳定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</a:rPr>
                  <a:t>为目标</a:t>
                </a:r>
                <a:r>
                  <a:rPr kumimoji="1" lang="zh-CN" altLang="en-US" dirty="0"/>
                  <a:t>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，即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FBCEF6-965D-8F26-F8C8-85E75054D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4619744"/>
                <a:ext cx="9316720" cy="923330"/>
              </a:xfrm>
              <a:prstGeom prst="rect">
                <a:avLst/>
              </a:prstGeom>
              <a:blipFill>
                <a:blip r:embed="rId7"/>
                <a:stretch>
                  <a:fillRect l="-681" t="-2703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831608-1A3B-11EC-D170-7B682F6FD36E}"/>
                  </a:ext>
                </a:extLst>
              </p:cNvPr>
              <p:cNvSpPr txBox="1"/>
              <p:nvPr/>
            </p:nvSpPr>
            <p:spPr>
              <a:xfrm>
                <a:off x="4155440" y="5543074"/>
                <a:ext cx="3881120" cy="55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831608-1A3B-11EC-D170-7B682F6FD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5543074"/>
                <a:ext cx="3881120" cy="551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C38DCD9-E5C5-8400-2DAD-2FC07D575E51}"/>
              </a:ext>
            </a:extLst>
          </p:cNvPr>
          <p:cNvSpPr txBox="1"/>
          <p:nvPr/>
        </p:nvSpPr>
        <p:spPr>
          <a:xfrm>
            <a:off x="1437640" y="6094251"/>
            <a:ext cx="93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这个目标在实际工程中可以有多种变型，下面将介绍三种。</a:t>
            </a:r>
          </a:p>
        </p:txBody>
      </p:sp>
    </p:spTree>
    <p:extLst>
      <p:ext uri="{BB962C8B-B14F-4D97-AF65-F5344CB8AC3E}">
        <p14:creationId xmlns:p14="http://schemas.microsoft.com/office/powerpoint/2010/main" val="29096080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误差建模及可变精度计算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5081" y="879868"/>
                <a:ext cx="11601837" cy="6232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zh-CN" altLang="en-US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基于误差建模的可变精度计算新设计</a:t>
                </a:r>
                <a:endParaRPr kumimoji="1" lang="en-US" altLang="zh-CN" sz="24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问题建模：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（导弹命中目标问题）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精准控制每一步计算使最终结果尽可能接近目标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优化变量：每一步计算的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计算精度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（网格大小、颜色）及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舍入方式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（向左</a:t>
                </a:r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向右）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基本方法：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（制导问题）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控制计算的误差在可控范围内（弹道），使得最终计算结果（目标）精度尽可能高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激光制导，调整精度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）通过</a:t>
                </a:r>
                <a:r>
                  <a:rPr kumimoji="1"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VPC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，预先规划路径（计算精度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⇔</m:t>
                    </m:r>
                  </m:oMath>
                </a14:m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置信区间），对比实际与规划调整下一步计算精度。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惯性制导，调整舍入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）每一次计算估计偏移量（置信区间），调整下一次计算舍入。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红外制导，减少迭代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）在迭代算法中，若已知计算目标（如清零），可以通过调整精度与舍入加速收敛。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策略：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（弹道问题）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模块化控制方法的介入时机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桑格尔弹道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）先不介入，等到偏移（置信区间）超过阈值后再介入。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钱学森弹道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）阶段性（模块化）修正，全程介入。</a:t>
                </a:r>
                <a:endParaRPr kumimoji="1" lang="en-US" altLang="zh-CN" sz="1600" dirty="0"/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81" y="879868"/>
                <a:ext cx="11601837" cy="6232475"/>
              </a:xfrm>
              <a:prstGeom prst="rect">
                <a:avLst/>
              </a:prstGeom>
              <a:blipFill rotWithShape="1">
                <a:blip r:embed="rId2"/>
                <a:stretch>
                  <a:fillRect l="-4" t="-6" r="-119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360863" y="2865298"/>
          <a:ext cx="728044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502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90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4204335" y="2866980"/>
            <a:ext cx="0" cy="3649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57900" y="2866980"/>
            <a:ext cx="0" cy="3649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43060" y="2865298"/>
            <a:ext cx="0" cy="36495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33655" y="2865298"/>
            <a:ext cx="0" cy="36495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384272" y="2865298"/>
            <a:ext cx="117764" cy="1177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弧形 20"/>
          <p:cNvSpPr/>
          <p:nvPr/>
        </p:nvSpPr>
        <p:spPr>
          <a:xfrm>
            <a:off x="4443154" y="2647271"/>
            <a:ext cx="1590501" cy="166031"/>
          </a:xfrm>
          <a:prstGeom prst="curvedDownArrow">
            <a:avLst>
              <a:gd name="adj1" fmla="val 33214"/>
              <a:gd name="adj2" fmla="val 58411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506393" y="2865298"/>
            <a:ext cx="117764" cy="1177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763490" y="3314086"/>
            <a:ext cx="987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F0"/>
                </a:solidFill>
              </a:rPr>
              <a:t>预期目标</a:t>
            </a:r>
          </a:p>
        </p:txBody>
      </p:sp>
      <p:cxnSp>
        <p:nvCxnSpPr>
          <p:cNvPr id="25" name="直接箭头连接符 24"/>
          <p:cNvCxnSpPr>
            <a:stCxn id="23" idx="0"/>
          </p:cNvCxnSpPr>
          <p:nvPr/>
        </p:nvCxnSpPr>
        <p:spPr>
          <a:xfrm flipH="1" flipV="1">
            <a:off x="6255327" y="2983062"/>
            <a:ext cx="1732" cy="33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箭头: 上弧形 25"/>
          <p:cNvSpPr/>
          <p:nvPr/>
        </p:nvSpPr>
        <p:spPr>
          <a:xfrm flipH="1">
            <a:off x="6861463" y="2647271"/>
            <a:ext cx="734636" cy="166031"/>
          </a:xfrm>
          <a:prstGeom prst="curvedDownArrow">
            <a:avLst>
              <a:gd name="adj1" fmla="val 33214"/>
              <a:gd name="adj2" fmla="val 58411"/>
              <a:gd name="adj3" fmla="val 25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最终目标导向（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激光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制导）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73D9C2-E8D0-AEB5-D5F8-2BF8363ABD74}"/>
              </a:ext>
            </a:extLst>
          </p:cNvPr>
          <p:cNvSpPr txBox="1"/>
          <p:nvPr/>
        </p:nvSpPr>
        <p:spPr>
          <a:xfrm>
            <a:off x="1437640" y="1063908"/>
            <a:ext cx="93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误差的方差关于计算精度的关系之前已经推导过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ECBF88-1740-C5A7-D4E5-23D1BFF6E8A6}"/>
                  </a:ext>
                </a:extLst>
              </p:cNvPr>
              <p:cNvSpPr txBox="1"/>
              <p:nvPr/>
            </p:nvSpPr>
            <p:spPr>
              <a:xfrm>
                <a:off x="2936240" y="1433240"/>
                <a:ext cx="631952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ECBF88-1740-C5A7-D4E5-23D1BFF6E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240" y="1433240"/>
                <a:ext cx="6319520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7CE9E7A-AA40-E9A5-4C08-1DA91FB3F235}"/>
              </a:ext>
            </a:extLst>
          </p:cNvPr>
          <p:cNvSpPr txBox="1"/>
          <p:nvPr/>
        </p:nvSpPr>
        <p:spPr>
          <a:xfrm>
            <a:off x="1437640" y="2528605"/>
            <a:ext cx="93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误差的期望则与舍入的设定有关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36E671-6F87-FD7D-7F82-69961234BCD8}"/>
                  </a:ext>
                </a:extLst>
              </p:cNvPr>
              <p:cNvSpPr txBox="1"/>
              <p:nvPr/>
            </p:nvSpPr>
            <p:spPr>
              <a:xfrm>
                <a:off x="2936240" y="2926637"/>
                <a:ext cx="6319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36E671-6F87-FD7D-7F82-69961234B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240" y="2926637"/>
                <a:ext cx="631952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F4F94A-7925-E9F4-38CB-4937F9674D8A}"/>
                  </a:ext>
                </a:extLst>
              </p:cNvPr>
              <p:cNvSpPr txBox="1"/>
              <p:nvPr/>
            </p:nvSpPr>
            <p:spPr>
              <a:xfrm>
                <a:off x="1437640" y="3525250"/>
                <a:ext cx="931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其中的正负号由舍入的方向决定，目标是降低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的绝对值。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7F4F94A-7925-E9F4-38CB-4937F9674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3525250"/>
                <a:ext cx="9316720" cy="369332"/>
              </a:xfrm>
              <a:prstGeom prst="rect">
                <a:avLst/>
              </a:prstGeom>
              <a:blipFill>
                <a:blip r:embed="rId5"/>
                <a:stretch>
                  <a:fillRect l="-681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5D7A03-10CA-DAC3-5161-9B8CF8850C61}"/>
                  </a:ext>
                </a:extLst>
              </p:cNvPr>
              <p:cNvSpPr txBox="1"/>
              <p:nvPr/>
            </p:nvSpPr>
            <p:spPr>
              <a:xfrm>
                <a:off x="1437640" y="4123863"/>
                <a:ext cx="931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下面对优化问题进行分析。首先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求解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1" lang="zh-CN" altLang="en-US" dirty="0"/>
                  <a:t>，考察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zh-CN" altLang="en-US" dirty="0"/>
                  <a:t>的稳定能力。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5D7A03-10CA-DAC3-5161-9B8CF8850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4123863"/>
                <a:ext cx="9316720" cy="369332"/>
              </a:xfrm>
              <a:prstGeom prst="rect">
                <a:avLst/>
              </a:prstGeom>
              <a:blipFill>
                <a:blip r:embed="rId6"/>
                <a:stretch>
                  <a:fillRect l="-681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A585A4B-66F6-5F51-BECD-411E040D48CA}"/>
                  </a:ext>
                </a:extLst>
              </p:cNvPr>
              <p:cNvSpPr txBox="1"/>
              <p:nvPr/>
            </p:nvSpPr>
            <p:spPr>
              <a:xfrm>
                <a:off x="1437640" y="4585787"/>
                <a:ext cx="9316720" cy="465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/>
                  <a:t>因为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zh-CN" altLang="en-US" dirty="0"/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的函数，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的函数，可以得到两组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的关系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A585A4B-66F6-5F51-BECD-411E040D4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640" y="4585787"/>
                <a:ext cx="9316720" cy="465577"/>
              </a:xfrm>
              <a:prstGeom prst="rect">
                <a:avLst/>
              </a:prstGeom>
              <a:blipFill>
                <a:blip r:embed="rId7"/>
                <a:stretch>
                  <a:fillRect l="-681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D827621-5829-057F-DAA0-B1B264631824}"/>
                  </a:ext>
                </a:extLst>
              </p:cNvPr>
              <p:cNvSpPr txBox="1"/>
              <p:nvPr/>
            </p:nvSpPr>
            <p:spPr>
              <a:xfrm>
                <a:off x="2554547" y="5051364"/>
                <a:ext cx="7082905" cy="1183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D827621-5829-057F-DAA0-B1B26463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547" y="5051364"/>
                <a:ext cx="7082905" cy="1183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3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ONE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5270" y="3260090"/>
            <a:ext cx="7091680" cy="58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3600" b="1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新低位宽存储与计算方案</a:t>
            </a:r>
            <a:r>
              <a:rPr lang="en-US" altLang="zh-CN" sz="3600" b="1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最终目标导向（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激光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制导）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73D9C2-E8D0-AEB5-D5F8-2BF8363ABD74}"/>
                  </a:ext>
                </a:extLst>
              </p:cNvPr>
              <p:cNvSpPr txBox="1"/>
              <p:nvPr/>
            </p:nvSpPr>
            <p:spPr>
              <a:xfrm>
                <a:off x="6555754" y="1115663"/>
                <a:ext cx="4505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画出</m:t>
                    </m:r>
                  </m:oMath>
                </a14:m>
                <a:r>
                  <a:rPr kumimoji="1" lang="zh-CN" altLang="en-US" dirty="0"/>
                  <a:t>，找出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两个函数的交点</a:t>
                </a:r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73D9C2-E8D0-AEB5-D5F8-2BF8363A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54" y="1115663"/>
                <a:ext cx="4505833" cy="369332"/>
              </a:xfrm>
              <a:prstGeom prst="rect">
                <a:avLst/>
              </a:prstGeom>
              <a:blipFill>
                <a:blip r:embed="rId3"/>
                <a:stretch>
                  <a:fillRect l="-1124" t="-12903" r="-5899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表格 69">
                <a:extLst>
                  <a:ext uri="{FF2B5EF4-FFF2-40B4-BE49-F238E27FC236}">
                    <a16:creationId xmlns:a16="http://schemas.microsoft.com/office/drawing/2014/main" id="{7D70EF78-4563-7764-6A01-49AE21CF6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839784"/>
                  </p:ext>
                </p:extLst>
              </p:nvPr>
            </p:nvGraphicFramePr>
            <p:xfrm>
              <a:off x="420658" y="4567921"/>
              <a:ext cx="5631724" cy="1411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9369">
                      <a:extLst>
                        <a:ext uri="{9D8B030D-6E8A-4147-A177-3AD203B41FA5}">
                          <a16:colId xmlns:a16="http://schemas.microsoft.com/office/drawing/2014/main" val="340097857"/>
                        </a:ext>
                      </a:extLst>
                    </a:gridCol>
                    <a:gridCol w="1288361">
                      <a:extLst>
                        <a:ext uri="{9D8B030D-6E8A-4147-A177-3AD203B41FA5}">
                          <a16:colId xmlns:a16="http://schemas.microsoft.com/office/drawing/2014/main" val="1471799478"/>
                        </a:ext>
                      </a:extLst>
                    </a:gridCol>
                    <a:gridCol w="1524999">
                      <a:extLst>
                        <a:ext uri="{9D8B030D-6E8A-4147-A177-3AD203B41FA5}">
                          <a16:colId xmlns:a16="http://schemas.microsoft.com/office/drawing/2014/main" val="3216989560"/>
                        </a:ext>
                      </a:extLst>
                    </a:gridCol>
                    <a:gridCol w="2178995">
                      <a:extLst>
                        <a:ext uri="{9D8B030D-6E8A-4147-A177-3AD203B41FA5}">
                          <a16:colId xmlns:a16="http://schemas.microsoft.com/office/drawing/2014/main" val="18917639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7064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8683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kumimoji="1"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f>
                                  <m:fPr>
                                    <m:ctrlPr>
                                      <a:rPr kumimoji="1"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2456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表格 69">
                <a:extLst>
                  <a:ext uri="{FF2B5EF4-FFF2-40B4-BE49-F238E27FC236}">
                    <a16:creationId xmlns:a16="http://schemas.microsoft.com/office/drawing/2014/main" id="{7D70EF78-4563-7764-6A01-49AE21CF69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839784"/>
                  </p:ext>
                </p:extLst>
              </p:nvPr>
            </p:nvGraphicFramePr>
            <p:xfrm>
              <a:off x="420658" y="4567921"/>
              <a:ext cx="5631724" cy="1411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9369">
                      <a:extLst>
                        <a:ext uri="{9D8B030D-6E8A-4147-A177-3AD203B41FA5}">
                          <a16:colId xmlns:a16="http://schemas.microsoft.com/office/drawing/2014/main" val="340097857"/>
                        </a:ext>
                      </a:extLst>
                    </a:gridCol>
                    <a:gridCol w="1288361">
                      <a:extLst>
                        <a:ext uri="{9D8B030D-6E8A-4147-A177-3AD203B41FA5}">
                          <a16:colId xmlns:a16="http://schemas.microsoft.com/office/drawing/2014/main" val="1471799478"/>
                        </a:ext>
                      </a:extLst>
                    </a:gridCol>
                    <a:gridCol w="1524999">
                      <a:extLst>
                        <a:ext uri="{9D8B030D-6E8A-4147-A177-3AD203B41FA5}">
                          <a16:colId xmlns:a16="http://schemas.microsoft.com/office/drawing/2014/main" val="3216989560"/>
                        </a:ext>
                      </a:extLst>
                    </a:gridCol>
                    <a:gridCol w="2178995">
                      <a:extLst>
                        <a:ext uri="{9D8B030D-6E8A-4147-A177-3AD203B41FA5}">
                          <a16:colId xmlns:a16="http://schemas.microsoft.com/office/drawing/2014/main" val="18917639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00" t="-3448" r="-288235" b="-2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7500" t="-3448" r="-145000" b="-2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8721" t="-3448" r="-1163" b="-2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064245"/>
                      </a:ext>
                    </a:extLst>
                  </a:tr>
                  <a:tr h="5214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000" t="-71429" r="-792000" b="-1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0000" t="-71429" r="-288235" b="-1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27500" t="-71429" r="-145000" b="-1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8683583"/>
                      </a:ext>
                    </a:extLst>
                  </a:tr>
                  <a:tr h="5195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" t="-175610" r="-792000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000" t="-175610" r="-288235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7500" t="-175610" r="-145000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8721" t="-175610" r="-1163" b="-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245676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8F73BD23-ADD6-7465-8707-618DB50D03B4}"/>
              </a:ext>
            </a:extLst>
          </p:cNvPr>
          <p:cNvGrpSpPr/>
          <p:nvPr/>
        </p:nvGrpSpPr>
        <p:grpSpPr>
          <a:xfrm>
            <a:off x="0" y="1043006"/>
            <a:ext cx="6555754" cy="3251049"/>
            <a:chOff x="385943" y="1099713"/>
            <a:chExt cx="6555754" cy="3251049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E57541D6-27FB-50AA-AB25-4E7FA1D8154E}"/>
                </a:ext>
              </a:extLst>
            </p:cNvPr>
            <p:cNvSpPr txBox="1"/>
            <p:nvPr/>
          </p:nvSpPr>
          <p:spPr>
            <a:xfrm>
              <a:off x="2491215" y="2867536"/>
              <a:ext cx="1906081" cy="10151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FCB3C3C-C097-C5F1-AFBE-FBC950E9D958}"/>
                </a:ext>
              </a:extLst>
            </p:cNvPr>
            <p:cNvGrpSpPr/>
            <p:nvPr/>
          </p:nvGrpSpPr>
          <p:grpSpPr>
            <a:xfrm>
              <a:off x="385943" y="1099713"/>
              <a:ext cx="6555754" cy="3251049"/>
              <a:chOff x="3576558" y="2888306"/>
              <a:chExt cx="5123435" cy="254075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123863D3-E938-C0B6-725A-549D340344E9}"/>
                  </a:ext>
                </a:extLst>
              </p:cNvPr>
              <p:cNvGrpSpPr/>
              <p:nvPr/>
            </p:nvGrpSpPr>
            <p:grpSpPr>
              <a:xfrm>
                <a:off x="3936225" y="2888306"/>
                <a:ext cx="4553864" cy="2540751"/>
                <a:chOff x="3936225" y="2888306"/>
                <a:chExt cx="4553864" cy="2540751"/>
              </a:xfrm>
            </p:grpSpPr>
            <p:cxnSp>
              <p:nvCxnSpPr>
                <p:cNvPr id="8" name="直线箭头连接符 7">
                  <a:extLst>
                    <a:ext uri="{FF2B5EF4-FFF2-40B4-BE49-F238E27FC236}">
                      <a16:creationId xmlns:a16="http://schemas.microsoft.com/office/drawing/2014/main" id="{937A21E5-60CB-B867-E18D-8D136D258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6225" y="5085310"/>
                  <a:ext cx="4273140" cy="169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线箭头连接符 17">
                  <a:extLst>
                    <a:ext uri="{FF2B5EF4-FFF2-40B4-BE49-F238E27FC236}">
                      <a16:creationId xmlns:a16="http://schemas.microsoft.com/office/drawing/2014/main" id="{4A0B1337-8091-85E6-BE8F-E021FC2B7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89607" y="3088257"/>
                  <a:ext cx="0" cy="22687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DA9F07C3-88A4-B019-784A-8256663DF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91915" y="5059725"/>
                      <a:ext cx="49817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0" name="文本框 19">
                      <a:extLst>
                        <a:ext uri="{FF2B5EF4-FFF2-40B4-BE49-F238E27FC236}">
                          <a16:creationId xmlns:a16="http://schemas.microsoft.com/office/drawing/2014/main" id="{DA9F07C3-88A4-B019-784A-8256663DFD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1915" y="5059725"/>
                      <a:ext cx="49817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61D9011-693B-DCEF-1CB9-D1072C71C5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2887" y="2888306"/>
                      <a:ext cx="610312" cy="371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661D9011-693B-DCEF-1CB9-D1072C71C5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12887" y="2888306"/>
                      <a:ext cx="610312" cy="37112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3ADAAADE-3F8B-F082-EC45-6B90CF02D75F}"/>
                      </a:ext>
                    </a:extLst>
                  </p:cNvPr>
                  <p:cNvSpPr txBox="1"/>
                  <p:nvPr/>
                </p:nvSpPr>
                <p:spPr>
                  <a:xfrm>
                    <a:off x="7718739" y="3861311"/>
                    <a:ext cx="98125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3ADAAADE-3F8B-F082-EC45-6B90CF02D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8739" y="3861311"/>
                    <a:ext cx="98125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528FF8C-23DF-38E5-0AC1-370D695EEE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66073" y="5063225"/>
                    <a:ext cx="981254" cy="2405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kumimoji="1"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2528FF8C-23DF-38E5-0AC1-370D695EEE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6073" y="5063225"/>
                    <a:ext cx="981254" cy="2405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F2FA7ADE-24D0-EFF6-8D5C-11A2FAEFC8F3}"/>
                      </a:ext>
                    </a:extLst>
                  </p:cNvPr>
                  <p:cNvSpPr txBox="1"/>
                  <p:nvPr/>
                </p:nvSpPr>
                <p:spPr>
                  <a:xfrm>
                    <a:off x="4527938" y="5085310"/>
                    <a:ext cx="981254" cy="24053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kumimoji="1"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F2FA7ADE-24D0-EFF6-8D5C-11A2FAEFC8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7938" y="5085310"/>
                    <a:ext cx="981254" cy="240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任意形状 33">
                <a:extLst>
                  <a:ext uri="{FF2B5EF4-FFF2-40B4-BE49-F238E27FC236}">
                    <a16:creationId xmlns:a16="http://schemas.microsoft.com/office/drawing/2014/main" id="{902A5218-0E4D-E4E2-6F01-5D886E32AE5A}"/>
                  </a:ext>
                </a:extLst>
              </p:cNvPr>
              <p:cNvSpPr/>
              <p:nvPr/>
            </p:nvSpPr>
            <p:spPr>
              <a:xfrm flipH="1">
                <a:off x="5312528" y="3570086"/>
                <a:ext cx="2296229" cy="1386403"/>
              </a:xfrm>
              <a:custGeom>
                <a:avLst/>
                <a:gdLst>
                  <a:gd name="connsiteX0" fmla="*/ 0 w 2743200"/>
                  <a:gd name="connsiteY0" fmla="*/ 0 h 1656272"/>
                  <a:gd name="connsiteX1" fmla="*/ 517585 w 2743200"/>
                  <a:gd name="connsiteY1" fmla="*/ 646981 h 1656272"/>
                  <a:gd name="connsiteX2" fmla="*/ 1104181 w 2743200"/>
                  <a:gd name="connsiteY2" fmla="*/ 1138687 h 1656272"/>
                  <a:gd name="connsiteX3" fmla="*/ 1690777 w 2743200"/>
                  <a:gd name="connsiteY3" fmla="*/ 1414732 h 1656272"/>
                  <a:gd name="connsiteX4" fmla="*/ 2320506 w 2743200"/>
                  <a:gd name="connsiteY4" fmla="*/ 1570008 h 1656272"/>
                  <a:gd name="connsiteX5" fmla="*/ 2743200 w 2743200"/>
                  <a:gd name="connsiteY5" fmla="*/ 1656272 h 1656272"/>
                  <a:gd name="connsiteX6" fmla="*/ 2743200 w 2743200"/>
                  <a:gd name="connsiteY6" fmla="*/ 1656272 h 1656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00" h="1656272">
                    <a:moveTo>
                      <a:pt x="0" y="0"/>
                    </a:moveTo>
                    <a:cubicBezTo>
                      <a:pt x="166777" y="228600"/>
                      <a:pt x="333555" y="457200"/>
                      <a:pt x="517585" y="646981"/>
                    </a:cubicBezTo>
                    <a:cubicBezTo>
                      <a:pt x="701615" y="836762"/>
                      <a:pt x="908649" y="1010729"/>
                      <a:pt x="1104181" y="1138687"/>
                    </a:cubicBezTo>
                    <a:cubicBezTo>
                      <a:pt x="1299713" y="1266646"/>
                      <a:pt x="1488056" y="1342845"/>
                      <a:pt x="1690777" y="1414732"/>
                    </a:cubicBezTo>
                    <a:cubicBezTo>
                      <a:pt x="1893498" y="1486619"/>
                      <a:pt x="2145102" y="1529751"/>
                      <a:pt x="2320506" y="1570008"/>
                    </a:cubicBezTo>
                    <a:cubicBezTo>
                      <a:pt x="2495910" y="1610265"/>
                      <a:pt x="2743200" y="1656272"/>
                      <a:pt x="2743200" y="1656272"/>
                    </a:cubicBezTo>
                    <a:lnTo>
                      <a:pt x="2743200" y="1656272"/>
                    </a:lnTo>
                  </a:path>
                </a:pathLst>
              </a:cu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任意形状 37">
                <a:extLst>
                  <a:ext uri="{FF2B5EF4-FFF2-40B4-BE49-F238E27FC236}">
                    <a16:creationId xmlns:a16="http://schemas.microsoft.com/office/drawing/2014/main" id="{14E3FD94-E5CF-D5D2-0231-9B9B2B716619}"/>
                  </a:ext>
                </a:extLst>
              </p:cNvPr>
              <p:cNvSpPr/>
              <p:nvPr/>
            </p:nvSpPr>
            <p:spPr>
              <a:xfrm>
                <a:off x="3830128" y="4106174"/>
                <a:ext cx="2165230" cy="994126"/>
              </a:xfrm>
              <a:custGeom>
                <a:avLst/>
                <a:gdLst>
                  <a:gd name="connsiteX0" fmla="*/ 2165230 w 2165230"/>
                  <a:gd name="connsiteY0" fmla="*/ 267418 h 994126"/>
                  <a:gd name="connsiteX1" fmla="*/ 1975449 w 2165230"/>
                  <a:gd name="connsiteY1" fmla="*/ 681486 h 994126"/>
                  <a:gd name="connsiteX2" fmla="*/ 1664898 w 2165230"/>
                  <a:gd name="connsiteY2" fmla="*/ 914400 h 994126"/>
                  <a:gd name="connsiteX3" fmla="*/ 1233578 w 2165230"/>
                  <a:gd name="connsiteY3" fmla="*/ 992037 h 994126"/>
                  <a:gd name="connsiteX4" fmla="*/ 664234 w 2165230"/>
                  <a:gd name="connsiteY4" fmla="*/ 845388 h 994126"/>
                  <a:gd name="connsiteX5" fmla="*/ 232914 w 2165230"/>
                  <a:gd name="connsiteY5" fmla="*/ 396815 h 994126"/>
                  <a:gd name="connsiteX6" fmla="*/ 0 w 2165230"/>
                  <a:gd name="connsiteY6" fmla="*/ 0 h 99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5230" h="994126">
                    <a:moveTo>
                      <a:pt x="2165230" y="267418"/>
                    </a:moveTo>
                    <a:cubicBezTo>
                      <a:pt x="2112034" y="420537"/>
                      <a:pt x="2058838" y="573656"/>
                      <a:pt x="1975449" y="681486"/>
                    </a:cubicBezTo>
                    <a:cubicBezTo>
                      <a:pt x="1892060" y="789316"/>
                      <a:pt x="1788543" y="862642"/>
                      <a:pt x="1664898" y="914400"/>
                    </a:cubicBezTo>
                    <a:cubicBezTo>
                      <a:pt x="1541253" y="966158"/>
                      <a:pt x="1400355" y="1003539"/>
                      <a:pt x="1233578" y="992037"/>
                    </a:cubicBezTo>
                    <a:cubicBezTo>
                      <a:pt x="1066801" y="980535"/>
                      <a:pt x="831011" y="944592"/>
                      <a:pt x="664234" y="845388"/>
                    </a:cubicBezTo>
                    <a:cubicBezTo>
                      <a:pt x="497457" y="746184"/>
                      <a:pt x="343620" y="537713"/>
                      <a:pt x="232914" y="396815"/>
                    </a:cubicBezTo>
                    <a:cubicBezTo>
                      <a:pt x="122208" y="255917"/>
                      <a:pt x="61104" y="127958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任意形状 38">
                <a:extLst>
                  <a:ext uri="{FF2B5EF4-FFF2-40B4-BE49-F238E27FC236}">
                    <a16:creationId xmlns:a16="http://schemas.microsoft.com/office/drawing/2014/main" id="{D8463E6E-7961-C1E2-429F-E5E95D4BDFB6}"/>
                  </a:ext>
                </a:extLst>
              </p:cNvPr>
              <p:cNvSpPr/>
              <p:nvPr/>
            </p:nvSpPr>
            <p:spPr>
              <a:xfrm flipH="1">
                <a:off x="5997150" y="4099956"/>
                <a:ext cx="2165230" cy="994126"/>
              </a:xfrm>
              <a:custGeom>
                <a:avLst/>
                <a:gdLst>
                  <a:gd name="connsiteX0" fmla="*/ 2165230 w 2165230"/>
                  <a:gd name="connsiteY0" fmla="*/ 267418 h 994126"/>
                  <a:gd name="connsiteX1" fmla="*/ 1975449 w 2165230"/>
                  <a:gd name="connsiteY1" fmla="*/ 681486 h 994126"/>
                  <a:gd name="connsiteX2" fmla="*/ 1664898 w 2165230"/>
                  <a:gd name="connsiteY2" fmla="*/ 914400 h 994126"/>
                  <a:gd name="connsiteX3" fmla="*/ 1233578 w 2165230"/>
                  <a:gd name="connsiteY3" fmla="*/ 992037 h 994126"/>
                  <a:gd name="connsiteX4" fmla="*/ 664234 w 2165230"/>
                  <a:gd name="connsiteY4" fmla="*/ 845388 h 994126"/>
                  <a:gd name="connsiteX5" fmla="*/ 232914 w 2165230"/>
                  <a:gd name="connsiteY5" fmla="*/ 396815 h 994126"/>
                  <a:gd name="connsiteX6" fmla="*/ 0 w 2165230"/>
                  <a:gd name="connsiteY6" fmla="*/ 0 h 99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5230" h="994126">
                    <a:moveTo>
                      <a:pt x="2165230" y="267418"/>
                    </a:moveTo>
                    <a:cubicBezTo>
                      <a:pt x="2112034" y="420537"/>
                      <a:pt x="2058838" y="573656"/>
                      <a:pt x="1975449" y="681486"/>
                    </a:cubicBezTo>
                    <a:cubicBezTo>
                      <a:pt x="1892060" y="789316"/>
                      <a:pt x="1788543" y="862642"/>
                      <a:pt x="1664898" y="914400"/>
                    </a:cubicBezTo>
                    <a:cubicBezTo>
                      <a:pt x="1541253" y="966158"/>
                      <a:pt x="1400355" y="1003539"/>
                      <a:pt x="1233578" y="992037"/>
                    </a:cubicBezTo>
                    <a:cubicBezTo>
                      <a:pt x="1066801" y="980535"/>
                      <a:pt x="831011" y="944592"/>
                      <a:pt x="664234" y="845388"/>
                    </a:cubicBezTo>
                    <a:cubicBezTo>
                      <a:pt x="497457" y="746184"/>
                      <a:pt x="343620" y="537713"/>
                      <a:pt x="232914" y="396815"/>
                    </a:cubicBezTo>
                    <a:cubicBezTo>
                      <a:pt x="122208" y="255917"/>
                      <a:pt x="61104" y="127958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任意形状 39">
                <a:extLst>
                  <a:ext uri="{FF2B5EF4-FFF2-40B4-BE49-F238E27FC236}">
                    <a16:creationId xmlns:a16="http://schemas.microsoft.com/office/drawing/2014/main" id="{B9D5F49A-72FC-0A46-73CC-DBC97D484375}"/>
                  </a:ext>
                </a:extLst>
              </p:cNvPr>
              <p:cNvSpPr/>
              <p:nvPr/>
            </p:nvSpPr>
            <p:spPr>
              <a:xfrm>
                <a:off x="4391548" y="3576689"/>
                <a:ext cx="2296229" cy="1386403"/>
              </a:xfrm>
              <a:custGeom>
                <a:avLst/>
                <a:gdLst>
                  <a:gd name="connsiteX0" fmla="*/ 0 w 2743200"/>
                  <a:gd name="connsiteY0" fmla="*/ 0 h 1656272"/>
                  <a:gd name="connsiteX1" fmla="*/ 517585 w 2743200"/>
                  <a:gd name="connsiteY1" fmla="*/ 646981 h 1656272"/>
                  <a:gd name="connsiteX2" fmla="*/ 1104181 w 2743200"/>
                  <a:gd name="connsiteY2" fmla="*/ 1138687 h 1656272"/>
                  <a:gd name="connsiteX3" fmla="*/ 1690777 w 2743200"/>
                  <a:gd name="connsiteY3" fmla="*/ 1414732 h 1656272"/>
                  <a:gd name="connsiteX4" fmla="*/ 2320506 w 2743200"/>
                  <a:gd name="connsiteY4" fmla="*/ 1570008 h 1656272"/>
                  <a:gd name="connsiteX5" fmla="*/ 2743200 w 2743200"/>
                  <a:gd name="connsiteY5" fmla="*/ 1656272 h 1656272"/>
                  <a:gd name="connsiteX6" fmla="*/ 2743200 w 2743200"/>
                  <a:gd name="connsiteY6" fmla="*/ 1656272 h 1656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200" h="1656272">
                    <a:moveTo>
                      <a:pt x="0" y="0"/>
                    </a:moveTo>
                    <a:cubicBezTo>
                      <a:pt x="166777" y="228600"/>
                      <a:pt x="333555" y="457200"/>
                      <a:pt x="517585" y="646981"/>
                    </a:cubicBezTo>
                    <a:cubicBezTo>
                      <a:pt x="701615" y="836762"/>
                      <a:pt x="908649" y="1010729"/>
                      <a:pt x="1104181" y="1138687"/>
                    </a:cubicBezTo>
                    <a:cubicBezTo>
                      <a:pt x="1299713" y="1266646"/>
                      <a:pt x="1488056" y="1342845"/>
                      <a:pt x="1690777" y="1414732"/>
                    </a:cubicBezTo>
                    <a:cubicBezTo>
                      <a:pt x="1893498" y="1486619"/>
                      <a:pt x="2145102" y="1529751"/>
                      <a:pt x="2320506" y="1570008"/>
                    </a:cubicBezTo>
                    <a:cubicBezTo>
                      <a:pt x="2495910" y="1610265"/>
                      <a:pt x="2743200" y="1656272"/>
                      <a:pt x="2743200" y="1656272"/>
                    </a:cubicBezTo>
                    <a:lnTo>
                      <a:pt x="2743200" y="1656272"/>
                    </a:lnTo>
                  </a:path>
                </a:pathLst>
              </a:cu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F45C7738-AAA0-A3F2-91E1-4626F977DFCD}"/>
                      </a:ext>
                    </a:extLst>
                  </p:cNvPr>
                  <p:cNvSpPr txBox="1"/>
                  <p:nvPr/>
                </p:nvSpPr>
                <p:spPr>
                  <a:xfrm>
                    <a:off x="6752423" y="3304290"/>
                    <a:ext cx="162588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1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&lt;0)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F45C7738-AAA0-A3F2-91E1-4626F977D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2423" y="3304290"/>
                    <a:ext cx="1625887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CDA4C6C1-880D-8505-0045-E6D8BE933CAA}"/>
                      </a:ext>
                    </a:extLst>
                  </p:cNvPr>
                  <p:cNvSpPr txBox="1"/>
                  <p:nvPr/>
                </p:nvSpPr>
                <p:spPr>
                  <a:xfrm>
                    <a:off x="3576558" y="3313147"/>
                    <a:ext cx="162588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1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sz="14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4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zh-CN" sz="1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0)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CDA4C6C1-880D-8505-0045-E6D8BE933C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6558" y="3313147"/>
                    <a:ext cx="1625887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256FD3D4-AD54-252A-96BF-326DE66AD441}"/>
                  </a:ext>
                </a:extLst>
              </p:cNvPr>
              <p:cNvCxnSpPr>
                <a:stCxn id="40" idx="0"/>
                <a:endCxn id="34" idx="0"/>
              </p:cNvCxnSpPr>
              <p:nvPr/>
            </p:nvCxnSpPr>
            <p:spPr>
              <a:xfrm flipV="1">
                <a:off x="4391548" y="3570086"/>
                <a:ext cx="3217209" cy="6603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924E5F98-9584-979D-BE41-08554BBCE2B8}"/>
                  </a:ext>
                </a:extLst>
              </p:cNvPr>
              <p:cNvCxnSpPr>
                <a:cxnSpLocks/>
                <a:stCxn id="40" idx="0"/>
              </p:cNvCxnSpPr>
              <p:nvPr/>
            </p:nvCxnSpPr>
            <p:spPr>
              <a:xfrm>
                <a:off x="4391548" y="3576689"/>
                <a:ext cx="0" cy="1522351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>
                <a:extLst>
                  <a:ext uri="{FF2B5EF4-FFF2-40B4-BE49-F238E27FC236}">
                    <a16:creationId xmlns:a16="http://schemas.microsoft.com/office/drawing/2014/main" id="{183F705E-ABD1-60C3-C3D7-0CF5B9D4D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8757" y="3594097"/>
                <a:ext cx="0" cy="1522351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EE91F538-3D0F-751D-3906-C9D2683F0603}"/>
                  </a:ext>
                </a:extLst>
              </p:cNvPr>
              <p:cNvCxnSpPr>
                <a:cxnSpLocks/>
                <a:stCxn id="34" idx="5"/>
                <a:endCxn id="40" idx="5"/>
              </p:cNvCxnSpPr>
              <p:nvPr/>
            </p:nvCxnSpPr>
            <p:spPr>
              <a:xfrm>
                <a:off x="5312528" y="4956489"/>
                <a:ext cx="1375249" cy="6603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>
                <a:extLst>
                  <a:ext uri="{FF2B5EF4-FFF2-40B4-BE49-F238E27FC236}">
                    <a16:creationId xmlns:a16="http://schemas.microsoft.com/office/drawing/2014/main" id="{4B3BA8A0-D6D1-C748-BBD5-F18C8FCC08EC}"/>
                  </a:ext>
                </a:extLst>
              </p:cNvPr>
              <p:cNvCxnSpPr>
                <a:cxnSpLocks/>
                <a:stCxn id="34" idx="5"/>
              </p:cNvCxnSpPr>
              <p:nvPr/>
            </p:nvCxnSpPr>
            <p:spPr>
              <a:xfrm>
                <a:off x="5312528" y="4956489"/>
                <a:ext cx="0" cy="142551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B4840F59-0B9B-0D5C-371B-DE53E8285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7777" y="4963092"/>
                <a:ext cx="0" cy="135948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0E0EFFF3-0C46-B447-DE99-531649AC240C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237" y="5043638"/>
                    <a:ext cx="406686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0E0EFFF3-0C46-B447-DE99-531649AC24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0237" y="5043638"/>
                    <a:ext cx="406686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A4EAAEF8-5124-C521-4B0F-35CBD2148CC4}"/>
                      </a:ext>
                    </a:extLst>
                  </p:cNvPr>
                  <p:cNvSpPr txBox="1"/>
                  <p:nvPr/>
                </p:nvSpPr>
                <p:spPr>
                  <a:xfrm>
                    <a:off x="5099631" y="5050956"/>
                    <a:ext cx="406686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A4EAAEF8-5124-C521-4B0F-35CBD2148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631" y="5050956"/>
                    <a:ext cx="406686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A512E861-B384-BE0E-0DD0-16F6FDD54ADF}"/>
                      </a:ext>
                    </a:extLst>
                  </p:cNvPr>
                  <p:cNvSpPr txBox="1"/>
                  <p:nvPr/>
                </p:nvSpPr>
                <p:spPr>
                  <a:xfrm>
                    <a:off x="5926900" y="4826277"/>
                    <a:ext cx="314563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A512E861-B384-BE0E-0DD0-16F6FDD54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6900" y="4826277"/>
                    <a:ext cx="31456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F8444B86-27EF-82AE-35E5-5A09208FE049}"/>
                      </a:ext>
                    </a:extLst>
                  </p:cNvPr>
                  <p:cNvSpPr txBox="1"/>
                  <p:nvPr/>
                </p:nvSpPr>
                <p:spPr>
                  <a:xfrm>
                    <a:off x="5770797" y="3346272"/>
                    <a:ext cx="1079330" cy="4956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sz="14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F8444B86-27EF-82AE-35E5-5A09208FE0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797" y="3346272"/>
                    <a:ext cx="1079330" cy="49564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4212E5DA-8C4B-4BDE-C9FD-B5506F2CF0B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1865" y="4140608"/>
                    <a:ext cx="981254" cy="41151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4212E5DA-8C4B-4BDE-C9FD-B5506F2CF0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1865" y="4140608"/>
                    <a:ext cx="981254" cy="41151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BE72CF8-AF96-F50E-360E-7647BBCFEC93}"/>
                </a:ext>
              </a:extLst>
            </p:cNvPr>
            <p:cNvSpPr txBox="1"/>
            <p:nvPr/>
          </p:nvSpPr>
          <p:spPr>
            <a:xfrm>
              <a:off x="3622463" y="2546815"/>
              <a:ext cx="921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FFC000"/>
                  </a:solidFill>
                </a:rPr>
                <a:t>主要区间</a:t>
              </a: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346F826F-1F8C-1CDC-126E-6B5535986F60}"/>
                </a:ext>
              </a:extLst>
            </p:cNvPr>
            <p:cNvSpPr/>
            <p:nvPr/>
          </p:nvSpPr>
          <p:spPr>
            <a:xfrm>
              <a:off x="3801458" y="3612911"/>
              <a:ext cx="64993" cy="6499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51277CF-311A-12E3-7F9D-DA95315869D2}"/>
                </a:ext>
              </a:extLst>
            </p:cNvPr>
            <p:cNvSpPr/>
            <p:nvPr/>
          </p:nvSpPr>
          <p:spPr>
            <a:xfrm>
              <a:off x="3109031" y="3604916"/>
              <a:ext cx="64993" cy="6499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CB7DAA9-76B0-85C6-4537-1873FED257E7}"/>
                    </a:ext>
                  </a:extLst>
                </p:cNvPr>
                <p:cNvSpPr txBox="1"/>
                <p:nvPr/>
              </p:nvSpPr>
              <p:spPr>
                <a:xfrm>
                  <a:off x="5186190" y="3860793"/>
                  <a:ext cx="71037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ACB7DAA9-76B0-85C6-4537-1873FED25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190" y="3860793"/>
                  <a:ext cx="710375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1F8560D-E392-FF5D-8624-69514CC14994}"/>
                    </a:ext>
                  </a:extLst>
                </p:cNvPr>
                <p:cNvSpPr txBox="1"/>
                <p:nvPr/>
              </p:nvSpPr>
              <p:spPr>
                <a:xfrm>
                  <a:off x="1079847" y="3874052"/>
                  <a:ext cx="71037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1F8560D-E392-FF5D-8624-69514CC14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47" y="3874052"/>
                  <a:ext cx="710375" cy="307777"/>
                </a:xfrm>
                <a:prstGeom prst="rect">
                  <a:avLst/>
                </a:prstGeom>
                <a:blipFill>
                  <a:blip r:embed="rId1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D3B1896-3E0F-940F-7E22-F9AAC99595C3}"/>
                </a:ext>
              </a:extLst>
            </p:cNvPr>
            <p:cNvSpPr/>
            <p:nvPr/>
          </p:nvSpPr>
          <p:spPr>
            <a:xfrm>
              <a:off x="3680150" y="3458930"/>
              <a:ext cx="64993" cy="6499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EEAE62E9-BFAD-B6A7-7087-840DE04ECDDD}"/>
                </a:ext>
              </a:extLst>
            </p:cNvPr>
            <p:cNvSpPr/>
            <p:nvPr/>
          </p:nvSpPr>
          <p:spPr>
            <a:xfrm rot="17053579">
              <a:off x="3222131" y="3467080"/>
              <a:ext cx="64993" cy="6499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id="{E83C0419-DB5D-E8DD-D0F1-5E5C79DDCE83}"/>
                </a:ext>
              </a:extLst>
            </p:cNvPr>
            <p:cNvCxnSpPr>
              <a:cxnSpLocks/>
              <a:stCxn id="74" idx="4"/>
            </p:cNvCxnSpPr>
            <p:nvPr/>
          </p:nvCxnSpPr>
          <p:spPr>
            <a:xfrm>
              <a:off x="3141528" y="3669909"/>
              <a:ext cx="2373" cy="258576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>
              <a:extLst>
                <a:ext uri="{FF2B5EF4-FFF2-40B4-BE49-F238E27FC236}">
                  <a16:creationId xmlns:a16="http://schemas.microsoft.com/office/drawing/2014/main" id="{4AAE9F74-1AE1-3ED4-2615-F280590E099F}"/>
                </a:ext>
              </a:extLst>
            </p:cNvPr>
            <p:cNvCxnSpPr>
              <a:cxnSpLocks/>
            </p:cNvCxnSpPr>
            <p:nvPr/>
          </p:nvCxnSpPr>
          <p:spPr>
            <a:xfrm>
              <a:off x="3832794" y="3660681"/>
              <a:ext cx="2373" cy="258576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ABCCF92-B79F-4E0E-D68C-DB5866B9465F}"/>
                    </a:ext>
                  </a:extLst>
                </p:cNvPr>
                <p:cNvSpPr txBox="1"/>
                <p:nvPr/>
              </p:nvSpPr>
              <p:spPr>
                <a:xfrm>
                  <a:off x="2894629" y="3872530"/>
                  <a:ext cx="52038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ABCCF92-B79F-4E0E-D68C-DB5866B946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629" y="3872530"/>
                  <a:ext cx="520380" cy="307777"/>
                </a:xfrm>
                <a:prstGeom prst="rect">
                  <a:avLst/>
                </a:prstGeom>
                <a:blipFill>
                  <a:blip r:embed="rId1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51EA95CE-94C0-C837-6924-080C57C97D18}"/>
                    </a:ext>
                  </a:extLst>
                </p:cNvPr>
                <p:cNvSpPr txBox="1"/>
                <p:nvPr/>
              </p:nvSpPr>
              <p:spPr>
                <a:xfrm>
                  <a:off x="3594485" y="3874051"/>
                  <a:ext cx="52038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51EA95CE-94C0-C837-6924-080C57C97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485" y="3874051"/>
                  <a:ext cx="520380" cy="307777"/>
                </a:xfrm>
                <a:prstGeom prst="rect">
                  <a:avLst/>
                </a:prstGeom>
                <a:blipFill>
                  <a:blip r:embed="rId2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57726DFC-7213-841C-525B-60F8C6D106D5}"/>
              </a:ext>
            </a:extLst>
          </p:cNvPr>
          <p:cNvSpPr txBox="1"/>
          <p:nvPr/>
        </p:nvSpPr>
        <p:spPr>
          <a:xfrm>
            <a:off x="6555754" y="1657270"/>
            <a:ext cx="502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其中，绿色的焦点对误差期望影响较小，但需求精度更高；紫色交点反之。</a:t>
            </a:r>
            <a:endParaRPr kumimoji="1"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9D830F4-6574-71B6-514D-2BDB63BA852E}"/>
              </a:ext>
            </a:extLst>
          </p:cNvPr>
          <p:cNvSpPr txBox="1"/>
          <p:nvPr/>
        </p:nvSpPr>
        <p:spPr>
          <a:xfrm>
            <a:off x="6555754" y="2475876"/>
            <a:ext cx="502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但是两个函数</a:t>
            </a:r>
            <a:r>
              <a:rPr kumimoji="1" lang="zh-CN" altLang="en-US" b="1" dirty="0">
                <a:solidFill>
                  <a:srgbClr val="FF0000"/>
                </a:solidFill>
                <a:ea typeface="Cambria Math" panose="02040503050406030204" pitchFamily="18" charset="0"/>
              </a:rPr>
              <a:t>不一定有交点</a:t>
            </a:r>
            <a:r>
              <a:rPr kumimoji="1" lang="zh-CN" altLang="en-US" dirty="0">
                <a:ea typeface="Cambria Math" panose="02040503050406030204" pitchFamily="18" charset="0"/>
              </a:rPr>
              <a:t>，可能情况如下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260E070-F433-AF81-557F-547583710002}"/>
                  </a:ext>
                </a:extLst>
              </p:cNvPr>
              <p:cNvSpPr txBox="1"/>
              <p:nvPr/>
            </p:nvSpPr>
            <p:spPr>
              <a:xfrm>
                <a:off x="6438471" y="4437596"/>
                <a:ext cx="145559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rgbClr val="7030A0"/>
                    </a:solidFill>
                  </a:rPr>
                  <a:t>单交点</a:t>
                </a:r>
                <a:endParaRPr kumimoji="1" lang="en-US" altLang="zh-CN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kumimoji="1" lang="zh-CN" altLang="en-US" sz="1400" b="1" dirty="0">
                    <a:solidFill>
                      <a:srgbClr val="7030A0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zh-CN" altLang="en-US" sz="1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仅有紫色交点</m:t>
                    </m:r>
                  </m:oMath>
                </a14:m>
                <a:r>
                  <a:rPr kumimoji="1" lang="zh-CN" altLang="en-US" sz="1400" b="1" dirty="0">
                    <a:solidFill>
                      <a:srgbClr val="7030A0"/>
                    </a:solidFill>
                  </a:rPr>
                  <a:t>）</a:t>
                </a:r>
              </a:p>
              <a:p>
                <a:pPr algn="ctr"/>
                <a:endParaRPr kumimoji="1" lang="en-US" altLang="zh-CN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6260E070-F433-AF81-557F-54758371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471" y="4437596"/>
                <a:ext cx="1455598" cy="861774"/>
              </a:xfrm>
              <a:prstGeom prst="rect">
                <a:avLst/>
              </a:prstGeom>
              <a:blipFill>
                <a:blip r:embed="rId21"/>
                <a:stretch>
                  <a:fillRect l="-6897" t="-2899" r="-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ED6B8E2-5645-6F79-9D28-DD2062FE9AE1}"/>
              </a:ext>
            </a:extLst>
          </p:cNvPr>
          <p:cNvGrpSpPr/>
          <p:nvPr/>
        </p:nvGrpSpPr>
        <p:grpSpPr>
          <a:xfrm>
            <a:off x="6542190" y="3045818"/>
            <a:ext cx="5500935" cy="2686422"/>
            <a:chOff x="6542190" y="3045818"/>
            <a:chExt cx="5500935" cy="2686422"/>
          </a:xfrm>
        </p:grpSpPr>
        <p:cxnSp>
          <p:nvCxnSpPr>
            <p:cNvPr id="94" name="直线箭头连接符 93">
              <a:extLst>
                <a:ext uri="{FF2B5EF4-FFF2-40B4-BE49-F238E27FC236}">
                  <a16:creationId xmlns:a16="http://schemas.microsoft.com/office/drawing/2014/main" id="{E2DB7F65-EBF5-8C32-4963-18AE017695DF}"/>
                </a:ext>
              </a:extLst>
            </p:cNvPr>
            <p:cNvCxnSpPr>
              <a:cxnSpLocks/>
            </p:cNvCxnSpPr>
            <p:nvPr/>
          </p:nvCxnSpPr>
          <p:spPr>
            <a:xfrm>
              <a:off x="6542190" y="4212797"/>
              <a:ext cx="24667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>
              <a:extLst>
                <a:ext uri="{FF2B5EF4-FFF2-40B4-BE49-F238E27FC236}">
                  <a16:creationId xmlns:a16="http://schemas.microsoft.com/office/drawing/2014/main" id="{41343E3D-C7B7-F1DA-E2A2-990166915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5530" y="3148957"/>
              <a:ext cx="0" cy="21144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1500C584-43FA-75F6-91A6-37691FAA06AA}"/>
                    </a:ext>
                  </a:extLst>
                </p:cNvPr>
                <p:cNvSpPr txBox="1"/>
                <p:nvPr/>
              </p:nvSpPr>
              <p:spPr>
                <a:xfrm>
                  <a:off x="8403633" y="3045818"/>
                  <a:ext cx="15169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12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1500C584-43FA-75F6-91A6-37691FAA0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633" y="3045818"/>
                  <a:ext cx="1516912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67A6F3D-CFC7-D6F2-2953-1131A27A0E87}"/>
                    </a:ext>
                  </a:extLst>
                </p:cNvPr>
                <p:cNvSpPr txBox="1"/>
                <p:nvPr/>
              </p:nvSpPr>
              <p:spPr>
                <a:xfrm>
                  <a:off x="8648582" y="4227318"/>
                  <a:ext cx="6054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12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A67A6F3D-CFC7-D6F2-2953-1131A27A0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582" y="4227318"/>
                  <a:ext cx="605484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C85689E8-632C-90BB-E045-588EFEC9EE08}"/>
                    </a:ext>
                  </a:extLst>
                </p:cNvPr>
                <p:cNvSpPr txBox="1"/>
                <p:nvPr/>
              </p:nvSpPr>
              <p:spPr>
                <a:xfrm>
                  <a:off x="7685356" y="3063095"/>
                  <a:ext cx="6054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12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C85689E8-632C-90BB-E045-588EFEC9E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5356" y="3063095"/>
                  <a:ext cx="605484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9AC80628-9301-50E7-5DA1-CF1B44EB8F6B}"/>
                    </a:ext>
                  </a:extLst>
                </p:cNvPr>
                <p:cNvSpPr txBox="1"/>
                <p:nvPr/>
              </p:nvSpPr>
              <p:spPr>
                <a:xfrm>
                  <a:off x="7362442" y="4173996"/>
                  <a:ext cx="6054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9AC80628-9301-50E7-5DA1-CF1B44EB8F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442" y="4173996"/>
                  <a:ext cx="605484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2BD6C7C-6FCC-B266-C217-592CA2A27B1E}"/>
                    </a:ext>
                  </a:extLst>
                </p:cNvPr>
                <p:cNvSpPr txBox="1"/>
                <p:nvPr/>
              </p:nvSpPr>
              <p:spPr>
                <a:xfrm>
                  <a:off x="7114942" y="5424463"/>
                  <a:ext cx="12611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2BD6C7C-6FCC-B266-C217-592CA2A27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942" y="5424463"/>
                  <a:ext cx="1261176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1B638AA-1EA1-2D48-72E8-00F028B8F40A}"/>
                </a:ext>
              </a:extLst>
            </p:cNvPr>
            <p:cNvSpPr txBox="1"/>
            <p:nvPr/>
          </p:nvSpPr>
          <p:spPr>
            <a:xfrm>
              <a:off x="7812679" y="3363098"/>
              <a:ext cx="956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无交点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E4988BB-59F6-EE29-C1CA-96D35225B87E}"/>
                </a:ext>
              </a:extLst>
            </p:cNvPr>
            <p:cNvSpPr txBox="1"/>
            <p:nvPr/>
          </p:nvSpPr>
          <p:spPr>
            <a:xfrm>
              <a:off x="7812679" y="4562030"/>
              <a:ext cx="956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双交点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B01A7E6-097F-D649-EE5E-2EBFE839B04B}"/>
                </a:ext>
              </a:extLst>
            </p:cNvPr>
            <p:cNvSpPr txBox="1"/>
            <p:nvPr/>
          </p:nvSpPr>
          <p:spPr>
            <a:xfrm>
              <a:off x="6636808" y="3451129"/>
              <a:ext cx="956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双交点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2E02D4DB-868D-BB51-1CA6-F616B845A1E6}"/>
                    </a:ext>
                  </a:extLst>
                </p:cNvPr>
                <p:cNvSpPr txBox="1"/>
                <p:nvPr/>
              </p:nvSpPr>
              <p:spPr>
                <a:xfrm>
                  <a:off x="7593102" y="3621197"/>
                  <a:ext cx="14555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b="1" dirty="0">
                      <a:solidFill>
                        <a:srgbClr val="00B050"/>
                      </a:solidFill>
                    </a:rPr>
                    <a:t>理想</a:t>
                  </a:r>
                  <a:endParaRPr kumimoji="1" lang="en-US" altLang="zh-CN" b="1" dirty="0">
                    <a:solidFill>
                      <a:srgbClr val="00B050"/>
                    </a:solidFill>
                  </a:endParaRPr>
                </a:p>
                <a:p>
                  <a:pPr algn="ctr"/>
                  <a:r>
                    <a:rPr kumimoji="1" lang="zh-CN" altLang="en-US" b="1" dirty="0">
                      <a:solidFill>
                        <a:srgbClr val="00B050"/>
                      </a:solidFill>
                    </a:rPr>
                    <a:t>（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kumimoji="1" lang="en-US" altLang="zh-CN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⋙</m:t>
                      </m:r>
                      <m:r>
                        <a:rPr kumimoji="1" lang="en-US" altLang="zh-CN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</m:oMath>
                  </a14:m>
                  <a:r>
                    <a:rPr kumimoji="1" lang="zh-CN" altLang="en-US" b="1" dirty="0">
                      <a:solidFill>
                        <a:srgbClr val="00B050"/>
                      </a:solidFill>
                    </a:rPr>
                    <a:t>）</a:t>
                  </a:r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2E02D4DB-868D-BB51-1CA6-F616B845A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102" y="3621197"/>
                  <a:ext cx="1455598" cy="646331"/>
                </a:xfrm>
                <a:prstGeom prst="rect">
                  <a:avLst/>
                </a:prstGeom>
                <a:blipFill>
                  <a:blip r:embed="rId27"/>
                  <a:stretch>
                    <a:fillRect l="-3478" t="-3922" r="-3478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4A214177-8F9B-56B0-AC18-3F33D449AA8B}"/>
                </a:ext>
              </a:extLst>
            </p:cNvPr>
            <p:cNvCxnSpPr>
              <a:cxnSpLocks/>
            </p:cNvCxnSpPr>
            <p:nvPr/>
          </p:nvCxnSpPr>
          <p:spPr>
            <a:xfrm>
              <a:off x="9328103" y="4212797"/>
              <a:ext cx="24667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15E4E9B9-C1C2-639F-81C4-7B8287326729}"/>
                    </a:ext>
                  </a:extLst>
                </p:cNvPr>
                <p:cNvSpPr txBox="1"/>
                <p:nvPr/>
              </p:nvSpPr>
              <p:spPr>
                <a:xfrm>
                  <a:off x="10258738" y="4204073"/>
                  <a:ext cx="6054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15E4E9B9-C1C2-639F-81C4-7B8287326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8738" y="4204073"/>
                  <a:ext cx="605484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C203C4E3-935C-3737-1544-7AA5B4A51736}"/>
                </a:ext>
              </a:extLst>
            </p:cNvPr>
            <p:cNvSpPr txBox="1"/>
            <p:nvPr/>
          </p:nvSpPr>
          <p:spPr>
            <a:xfrm>
              <a:off x="9410984" y="3730912"/>
              <a:ext cx="956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无交点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6D27E557-AE9A-2D44-C7DD-492B3445CFDF}"/>
                    </a:ext>
                  </a:extLst>
                </p:cNvPr>
                <p:cNvSpPr txBox="1"/>
                <p:nvPr/>
              </p:nvSpPr>
              <p:spPr>
                <a:xfrm>
                  <a:off x="9161345" y="4012697"/>
                  <a:ext cx="14555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CN" altLang="en-US" b="1" dirty="0">
                      <a:solidFill>
                        <a:srgbClr val="FF0000"/>
                      </a:solidFill>
                    </a:rPr>
                    <a:t>不理想</a:t>
                  </a:r>
                  <a:endParaRPr kumimoji="1" lang="en-US" altLang="zh-CN" b="1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kumimoji="1" lang="zh-CN" altLang="en-US" b="1" dirty="0">
                      <a:solidFill>
                        <a:srgbClr val="FF0000"/>
                      </a:solidFill>
                    </a:rPr>
                    <a:t>（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⋘</m:t>
                      </m:r>
                      <m:r>
                        <a:rPr kumimoji="1"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</m:oMath>
                  </a14:m>
                  <a:r>
                    <a:rPr kumimoji="1" lang="zh-CN" altLang="en-US" b="1" dirty="0">
                      <a:solidFill>
                        <a:srgbClr val="FF0000"/>
                      </a:solidFill>
                    </a:rPr>
                    <a:t>）</a:t>
                  </a: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6D27E557-AE9A-2D44-C7DD-492B3445C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1345" y="4012697"/>
                  <a:ext cx="1455598" cy="646331"/>
                </a:xfrm>
                <a:prstGeom prst="rect">
                  <a:avLst/>
                </a:prstGeom>
                <a:blipFill>
                  <a:blip r:embed="rId29"/>
                  <a:stretch>
                    <a:fillRect l="-3448" t="-3846" r="-2586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D1958A2F-328C-FECA-6E36-E8A286ABA84F}"/>
                </a:ext>
              </a:extLst>
            </p:cNvPr>
            <p:cNvSpPr txBox="1"/>
            <p:nvPr/>
          </p:nvSpPr>
          <p:spPr>
            <a:xfrm>
              <a:off x="10729588" y="4036581"/>
              <a:ext cx="956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双交点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6EF0A0A8-9AC0-B0D3-EA00-507ED6071468}"/>
                    </a:ext>
                  </a:extLst>
                </p:cNvPr>
                <p:cNvSpPr txBox="1"/>
                <p:nvPr/>
              </p:nvSpPr>
              <p:spPr>
                <a:xfrm>
                  <a:off x="11437641" y="4239100"/>
                  <a:ext cx="6054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1200" i="1" smtClean="0">
                            <a:latin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6EF0A0A8-9AC0-B0D3-EA00-507ED6071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641" y="4239100"/>
                  <a:ext cx="605484" cy="2769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9CDEDF1F-6964-66B8-33B3-6485C587E299}"/>
                    </a:ext>
                  </a:extLst>
                </p:cNvPr>
                <p:cNvSpPr txBox="1"/>
                <p:nvPr/>
              </p:nvSpPr>
              <p:spPr>
                <a:xfrm>
                  <a:off x="9889144" y="5417499"/>
                  <a:ext cx="12611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9CDEDF1F-6964-66B8-33B3-6485C587E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9144" y="5417499"/>
                  <a:ext cx="1261176" cy="307777"/>
                </a:xfrm>
                <a:prstGeom prst="rect">
                  <a:avLst/>
                </a:prstGeom>
                <a:blipFill>
                  <a:blip r:embed="rId3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37039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最终目标导向（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激光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制导）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7A8DBB-F91D-570B-FB80-C1C204ECF771}"/>
              </a:ext>
            </a:extLst>
          </p:cNvPr>
          <p:cNvSpPr txBox="1"/>
          <p:nvPr/>
        </p:nvSpPr>
        <p:spPr>
          <a:xfrm>
            <a:off x="5433903" y="1894478"/>
            <a:ext cx="60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对于</a:t>
            </a:r>
            <a:r>
              <a:rPr kumimoji="1" lang="zh-CN" altLang="en-US" b="1" dirty="0">
                <a:solidFill>
                  <a:srgbClr val="FF0000"/>
                </a:solidFill>
                <a:ea typeface="Cambria Math" panose="02040503050406030204" pitchFamily="18" charset="0"/>
              </a:rPr>
              <a:t>有交点的情况</a:t>
            </a:r>
            <a:r>
              <a:rPr kumimoji="1" lang="zh-CN" altLang="en-US" dirty="0">
                <a:ea typeface="Cambria Math" panose="02040503050406030204" pitchFamily="18" charset="0"/>
              </a:rPr>
              <a:t>，采用线性化近似。</a:t>
            </a:r>
            <a:r>
              <a:rPr kumimoji="1" lang="zh-CN" altLang="en-US" b="1" dirty="0">
                <a:solidFill>
                  <a:srgbClr val="00B050"/>
                </a:solidFill>
                <a:ea typeface="Cambria Math" panose="02040503050406030204" pitchFamily="18" charset="0"/>
              </a:rPr>
              <a:t>绿色</a:t>
            </a:r>
            <a:r>
              <a:rPr kumimoji="1" lang="zh-CN" altLang="en-US" dirty="0">
                <a:ea typeface="Cambria Math" panose="02040503050406030204" pitchFamily="18" charset="0"/>
              </a:rPr>
              <a:t>交点计算如下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0392C1-190E-C00C-E2AA-C3D5346E246C}"/>
                  </a:ext>
                </a:extLst>
              </p:cNvPr>
              <p:cNvSpPr txBox="1"/>
              <p:nvPr/>
            </p:nvSpPr>
            <p:spPr>
              <a:xfrm>
                <a:off x="1406768" y="3092109"/>
                <a:ext cx="1733382" cy="37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800" dirty="0"/>
                  <a:t>时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0392C1-190E-C00C-E2AA-C3D5346E2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8" y="3092109"/>
                <a:ext cx="1733382" cy="376963"/>
              </a:xfrm>
              <a:prstGeom prst="rect">
                <a:avLst/>
              </a:prstGeom>
              <a:blipFill>
                <a:blip r:embed="rId3"/>
                <a:stretch>
                  <a:fillRect l="-2899" t="-12903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886002-F034-00A5-EB20-C8D3A465C743}"/>
                  </a:ext>
                </a:extLst>
              </p:cNvPr>
              <p:cNvSpPr txBox="1"/>
              <p:nvPr/>
            </p:nvSpPr>
            <p:spPr>
              <a:xfrm>
                <a:off x="3140150" y="2705608"/>
                <a:ext cx="8156366" cy="112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886002-F034-00A5-EB20-C8D3A465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50" y="2705608"/>
                <a:ext cx="8156366" cy="1127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AE236D4-D8A5-927C-A51D-07C3D00FB3B7}"/>
                  </a:ext>
                </a:extLst>
              </p:cNvPr>
              <p:cNvSpPr txBox="1"/>
              <p:nvPr/>
            </p:nvSpPr>
            <p:spPr>
              <a:xfrm>
                <a:off x="2936359" y="3736250"/>
                <a:ext cx="6319282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AE236D4-D8A5-927C-A51D-07C3D00FB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59" y="3736250"/>
                <a:ext cx="6319282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A1FBE478-5511-CD75-98AC-F0255814F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08" y="799874"/>
            <a:ext cx="4410740" cy="2188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A987A9-B078-90EB-A811-C2094D53616A}"/>
                  </a:ext>
                </a:extLst>
              </p:cNvPr>
              <p:cNvSpPr txBox="1"/>
              <p:nvPr/>
            </p:nvSpPr>
            <p:spPr>
              <a:xfrm>
                <a:off x="1406768" y="4749018"/>
                <a:ext cx="1733382" cy="37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1800" dirty="0"/>
                  <a:t>时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A987A9-B078-90EB-A811-C2094D536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8" y="4749018"/>
                <a:ext cx="1733382" cy="376963"/>
              </a:xfrm>
              <a:prstGeom prst="rect">
                <a:avLst/>
              </a:prstGeom>
              <a:blipFill>
                <a:blip r:embed="rId8"/>
                <a:stretch>
                  <a:fillRect l="-2899" t="-12903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23F196F-D37B-84F5-7710-C9DE689CEC9C}"/>
                  </a:ext>
                </a:extLst>
              </p:cNvPr>
              <p:cNvSpPr txBox="1"/>
              <p:nvPr/>
            </p:nvSpPr>
            <p:spPr>
              <a:xfrm>
                <a:off x="3281916" y="4342143"/>
                <a:ext cx="8581190" cy="1190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23F196F-D37B-84F5-7710-C9DE689C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16" y="4342143"/>
                <a:ext cx="8581190" cy="11907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9A04947-1886-7953-DD34-35C72CCE8C40}"/>
                  </a:ext>
                </a:extLst>
              </p:cNvPr>
              <p:cNvSpPr txBox="1"/>
              <p:nvPr/>
            </p:nvSpPr>
            <p:spPr>
              <a:xfrm>
                <a:off x="3281916" y="5450408"/>
                <a:ext cx="7372172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≜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9A04947-1886-7953-DD34-35C72CCE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16" y="5450408"/>
                <a:ext cx="7372172" cy="720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D22AF4A-3F5B-674C-B25F-D55B6EC532B2}"/>
                  </a:ext>
                </a:extLst>
              </p:cNvPr>
              <p:cNvSpPr txBox="1"/>
              <p:nvPr/>
            </p:nvSpPr>
            <p:spPr>
              <a:xfrm>
                <a:off x="1406768" y="6170733"/>
                <a:ext cx="6673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其中，</a:t>
                </a:r>
                <a:r>
                  <a:rPr kumimoji="1" lang="en-US" altLang="zh-CN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kumimoji="1" lang="zh-CN" altLang="en-US" dirty="0"/>
                  <a:t>的前两个变量是单步变量，后两个变量是系统变量。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D22AF4A-3F5B-674C-B25F-D55B6EC53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8" y="6170733"/>
                <a:ext cx="6673976" cy="369332"/>
              </a:xfrm>
              <a:prstGeom prst="rect">
                <a:avLst/>
              </a:prstGeom>
              <a:blipFill>
                <a:blip r:embed="rId11"/>
                <a:stretch>
                  <a:fillRect l="-759" t="-12903" r="-417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9615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计算结果辅助（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红外制导）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9915EA-4A06-0CEF-4CA3-26BF3D7C6F52}"/>
              </a:ext>
            </a:extLst>
          </p:cNvPr>
          <p:cNvSpPr txBox="1"/>
          <p:nvPr/>
        </p:nvSpPr>
        <p:spPr>
          <a:xfrm>
            <a:off x="1617276" y="1568973"/>
            <a:ext cx="9101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若一次计算的</a:t>
            </a:r>
            <a:r>
              <a:rPr kumimoji="1" lang="zh-CN" altLang="en-US" b="1" dirty="0">
                <a:solidFill>
                  <a:srgbClr val="FF0000"/>
                </a:solidFill>
                <a:ea typeface="Cambria Math" panose="02040503050406030204" pitchFamily="18" charset="0"/>
              </a:rPr>
              <a:t>目标结果已知</a:t>
            </a:r>
            <a:r>
              <a:rPr kumimoji="1" lang="zh-CN" altLang="en-US" dirty="0">
                <a:ea typeface="Cambria Math" panose="02040503050406030204" pitchFamily="18" charset="0"/>
              </a:rPr>
              <a:t>（如迭代算法中需要“清零”的步骤），优化目标应当为在一定置信区间范围内通过计算精度与舍入方向</a:t>
            </a:r>
            <a:r>
              <a:rPr kumimoji="1" lang="zh-CN" altLang="en-US" b="1" dirty="0">
                <a:solidFill>
                  <a:srgbClr val="FF0000"/>
                </a:solidFill>
                <a:ea typeface="Cambria Math" panose="02040503050406030204" pitchFamily="18" charset="0"/>
              </a:rPr>
              <a:t>最小化计算结果与目标结果的差距</a:t>
            </a:r>
            <a:r>
              <a:rPr kumimoji="1" lang="zh-CN" altLang="en-US" dirty="0">
                <a:ea typeface="Cambria Math" panose="02040503050406030204" pitchFamily="18" charset="0"/>
              </a:rPr>
              <a:t>，即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56D4AD-C219-610C-E68F-C4D2C4AB3F60}"/>
                  </a:ext>
                </a:extLst>
              </p:cNvPr>
              <p:cNvSpPr txBox="1"/>
              <p:nvPr/>
            </p:nvSpPr>
            <p:spPr>
              <a:xfrm>
                <a:off x="4641905" y="2397178"/>
                <a:ext cx="2908189" cy="980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zh-CN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56D4AD-C219-610C-E68F-C4D2C4AB3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5" y="2397178"/>
                <a:ext cx="2908189" cy="980781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CC164C-D5AC-397C-94AF-E34956272ED0}"/>
                  </a:ext>
                </a:extLst>
              </p:cNvPr>
              <p:cNvSpPr txBox="1"/>
              <p:nvPr/>
            </p:nvSpPr>
            <p:spPr>
              <a:xfrm>
                <a:off x="1617276" y="3547650"/>
                <a:ext cx="9101082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其中，</a:t>
                </a:r>
                <a:r>
                  <a:rPr kumimoji="1" lang="e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dirty="0"/>
                  <a:t>为舍入方向，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为目标结果，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为置信区间上限。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CC164C-D5AC-397C-94AF-E34956272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76" y="3547650"/>
                <a:ext cx="9101082" cy="391582"/>
              </a:xfrm>
              <a:prstGeom prst="rect">
                <a:avLst/>
              </a:prstGeom>
              <a:blipFill>
                <a:blip r:embed="rId4"/>
                <a:stretch>
                  <a:fillRect l="-558" t="-1250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A9FFE29-DFA3-7F7C-CFF4-1CAAE15DD68F}"/>
              </a:ext>
            </a:extLst>
          </p:cNvPr>
          <p:cNvSpPr txBox="1"/>
          <p:nvPr/>
        </p:nvSpPr>
        <p:spPr>
          <a:xfrm>
            <a:off x="1617276" y="4136612"/>
            <a:ext cx="910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经过化简后，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648994B-3B9D-2CA6-06A1-D31CB337CF4B}"/>
                  </a:ext>
                </a:extLst>
              </p:cNvPr>
              <p:cNvSpPr txBox="1"/>
              <p:nvPr/>
            </p:nvSpPr>
            <p:spPr>
              <a:xfrm>
                <a:off x="3156819" y="4013507"/>
                <a:ext cx="2970172" cy="802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648994B-3B9D-2CA6-06A1-D31CB337C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19" y="4013507"/>
                <a:ext cx="2970172" cy="802143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875B6AE-9A62-4F6E-5E5F-A3CDA4F1943C}"/>
                  </a:ext>
                </a:extLst>
              </p:cNvPr>
              <p:cNvSpPr txBox="1"/>
              <p:nvPr/>
            </p:nvSpPr>
            <p:spPr>
              <a:xfrm>
                <a:off x="1617276" y="5013030"/>
                <a:ext cx="9101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均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为关于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的常量，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正相关的函数。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875B6AE-9A62-4F6E-5E5F-A3CDA4F19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76" y="5013030"/>
                <a:ext cx="9101082" cy="369332"/>
              </a:xfrm>
              <a:prstGeom prst="rect">
                <a:avLst/>
              </a:prstGeom>
              <a:blipFill>
                <a:blip r:embed="rId6"/>
                <a:stretch>
                  <a:fillRect l="-558" t="-1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067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计算结果辅助（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红外制导）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95C419-89E2-D7C1-1F63-FBE9ED40C5A5}"/>
                  </a:ext>
                </a:extLst>
              </p:cNvPr>
              <p:cNvSpPr txBox="1"/>
              <p:nvPr/>
            </p:nvSpPr>
            <p:spPr>
              <a:xfrm>
                <a:off x="1624041" y="1354003"/>
                <a:ext cx="6317310" cy="683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zh-CN" alt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95C419-89E2-D7C1-1F63-FBE9ED40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41" y="1354003"/>
                <a:ext cx="6317310" cy="683713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DC21BE-6021-B56D-3583-2DFFC1C2E5ED}"/>
                  </a:ext>
                </a:extLst>
              </p:cNvPr>
              <p:cNvSpPr txBox="1"/>
              <p:nvPr/>
            </p:nvSpPr>
            <p:spPr>
              <a:xfrm>
                <a:off x="1545459" y="2093759"/>
                <a:ext cx="9584504" cy="86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zh-CN" alt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num>
                      <m:den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dirty="0"/>
                  <a:t>。又因为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dirty="0"/>
                  <a:t>，所以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DC21BE-6021-B56D-3583-2DFFC1C2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59" y="2093759"/>
                <a:ext cx="9584504" cy="862993"/>
              </a:xfrm>
              <a:prstGeom prst="rect">
                <a:avLst/>
              </a:prstGeom>
              <a:blipFill>
                <a:blip r:embed="rId4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1F0155-5B6F-896D-2902-400A9AB2CB05}"/>
                  </a:ext>
                </a:extLst>
              </p:cNvPr>
              <p:cNvSpPr txBox="1"/>
              <p:nvPr/>
            </p:nvSpPr>
            <p:spPr>
              <a:xfrm>
                <a:off x="1624041" y="3068837"/>
                <a:ext cx="6318646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kumimoji="1" lang="zh-CN" alt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1F0155-5B6F-896D-2902-400A9AB2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41" y="3068837"/>
                <a:ext cx="6318646" cy="720325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DC95BB-3250-07D0-54DD-2D3FF24B8F6A}"/>
                  </a:ext>
                </a:extLst>
              </p:cNvPr>
              <p:cNvSpPr txBox="1"/>
              <p:nvPr/>
            </p:nvSpPr>
            <p:spPr>
              <a:xfrm>
                <a:off x="1622705" y="4021337"/>
                <a:ext cx="63186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1" lang="e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≜</m:t>
                        </m:r>
                        <m:acc>
                          <m:accPr>
                            <m:chr m:val="̌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acc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DC95BB-3250-07D0-54DD-2D3FF24B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05" y="4021337"/>
                <a:ext cx="631864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B9DDA8-030B-153A-989A-AA9C70501688}"/>
                  </a:ext>
                </a:extLst>
              </p:cNvPr>
              <p:cNvSpPr txBox="1"/>
              <p:nvPr/>
            </p:nvSpPr>
            <p:spPr>
              <a:xfrm>
                <a:off x="1622705" y="4735826"/>
                <a:ext cx="401680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≥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func>
                                </m:e>
                              </m:func>
                            </m:e>
                            <m:e>
                              <m:acc>
                                <m:accPr>
                                  <m:chr m:val="̌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其他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8B9DDA8-030B-153A-989A-AA9C70501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705" y="4735826"/>
                <a:ext cx="4016805" cy="719428"/>
              </a:xfrm>
              <a:prstGeom prst="rect">
                <a:avLst/>
              </a:prstGeom>
              <a:blipFill>
                <a:blip r:embed="rId7"/>
                <a:stretch>
                  <a:fillRect l="-19182" t="-222414" b="-3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74891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3: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马尔可夫（惯性制导）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63F320-3649-FD1F-3625-D15999736FD7}"/>
              </a:ext>
            </a:extLst>
          </p:cNvPr>
          <p:cNvSpPr txBox="1"/>
          <p:nvPr/>
        </p:nvSpPr>
        <p:spPr>
          <a:xfrm>
            <a:off x="762884" y="1098974"/>
            <a:ext cx="63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激光制导考虑的是严格控制每一次计算结果的误差置信区间。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E50146-54DB-AD62-C845-DB51F2F21E92}"/>
              </a:ext>
            </a:extLst>
          </p:cNvPr>
          <p:cNvSpPr txBox="1"/>
          <p:nvPr/>
        </p:nvSpPr>
        <p:spPr>
          <a:xfrm>
            <a:off x="762884" y="1594673"/>
            <a:ext cx="9946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惯性制导考虑的是</a:t>
            </a:r>
            <a:r>
              <a:rPr kumimoji="1" lang="zh-CN" altLang="en-US" b="1" dirty="0">
                <a:solidFill>
                  <a:srgbClr val="FF0000"/>
                </a:solidFill>
                <a:ea typeface="Cambria Math" panose="02040503050406030204" pitchFamily="18" charset="0"/>
              </a:rPr>
              <a:t>控制每一次计算截断前后误差的置信区间</a:t>
            </a:r>
            <a:r>
              <a:rPr kumimoji="1" lang="zh-CN" altLang="en-US" dirty="0">
                <a:ea typeface="Cambria Math" panose="02040503050406030204" pitchFamily="18" charset="0"/>
              </a:rPr>
              <a:t>，即</a:t>
            </a:r>
            <a:endParaRPr kumimoji="1" lang="en-US" altLang="zh-CN" dirty="0">
              <a:ea typeface="Cambria Math" panose="02040503050406030204" pitchFamily="18" charset="0"/>
            </a:endParaRPr>
          </a:p>
          <a:p>
            <a:endParaRPr kumimoji="1" lang="en-US" altLang="zh-CN" dirty="0">
              <a:ea typeface="Cambria Math" panose="02040503050406030204" pitchFamily="18" charset="0"/>
            </a:endParaRPr>
          </a:p>
          <a:p>
            <a:endParaRPr kumimoji="1" lang="en-US" altLang="zh-CN" dirty="0">
              <a:ea typeface="Cambria Math" panose="020405030504060302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2DA83F-67CE-0315-9ABE-25A5577350A7}"/>
              </a:ext>
            </a:extLst>
          </p:cNvPr>
          <p:cNvSpPr txBox="1"/>
          <p:nvPr/>
        </p:nvSpPr>
        <p:spPr>
          <a:xfrm>
            <a:off x="777619" y="2652982"/>
            <a:ext cx="10306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相较激光制导，惯性制导每一次计算结果的误差置信区间会有波动。两者置信区间的变化如下图所示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305C54-A803-7C30-7910-FD38EA69EE48}"/>
                  </a:ext>
                </a:extLst>
              </p:cNvPr>
              <p:cNvSpPr txBox="1"/>
              <p:nvPr/>
            </p:nvSpPr>
            <p:spPr>
              <a:xfrm>
                <a:off x="4184374" y="2030009"/>
                <a:ext cx="3881120" cy="50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305C54-A803-7C30-7910-FD38EA69E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374" y="2030009"/>
                <a:ext cx="3881120" cy="506934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B412D06-1CDC-7078-CB74-93996A9CC083}"/>
              </a:ext>
            </a:extLst>
          </p:cNvPr>
          <p:cNvGrpSpPr/>
          <p:nvPr/>
        </p:nvGrpSpPr>
        <p:grpSpPr>
          <a:xfrm>
            <a:off x="1766490" y="3055776"/>
            <a:ext cx="8299285" cy="2016719"/>
            <a:chOff x="1714500" y="3087780"/>
            <a:chExt cx="9549065" cy="2320414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9226E5A9-EFBD-E293-F90F-32D7F3622BB8}"/>
                </a:ext>
              </a:extLst>
            </p:cNvPr>
            <p:cNvGrpSpPr/>
            <p:nvPr/>
          </p:nvGrpSpPr>
          <p:grpSpPr>
            <a:xfrm>
              <a:off x="1714500" y="3087780"/>
              <a:ext cx="9228347" cy="2320414"/>
              <a:chOff x="1714500" y="3087780"/>
              <a:chExt cx="9228347" cy="2320414"/>
            </a:xfrm>
          </p:grpSpPr>
          <p:cxnSp>
            <p:nvCxnSpPr>
              <p:cNvPr id="18" name="直线箭头连接符 17">
                <a:extLst>
                  <a:ext uri="{FF2B5EF4-FFF2-40B4-BE49-F238E27FC236}">
                    <a16:creationId xmlns:a16="http://schemas.microsoft.com/office/drawing/2014/main" id="{36BCDBB1-F0DE-705D-9D33-94BD1B626605}"/>
                  </a:ext>
                </a:extLst>
              </p:cNvPr>
              <p:cNvCxnSpPr/>
              <p:nvPr/>
            </p:nvCxnSpPr>
            <p:spPr>
              <a:xfrm>
                <a:off x="1714500" y="4914900"/>
                <a:ext cx="837961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箭头连接符 19">
                <a:extLst>
                  <a:ext uri="{FF2B5EF4-FFF2-40B4-BE49-F238E27FC236}">
                    <a16:creationId xmlns:a16="http://schemas.microsoft.com/office/drawing/2014/main" id="{6452B44F-B774-6A0C-5230-C4AF66CC013D}"/>
                  </a:ext>
                </a:extLst>
              </p:cNvPr>
              <p:cNvCxnSpPr/>
              <p:nvPr/>
            </p:nvCxnSpPr>
            <p:spPr>
              <a:xfrm flipV="1">
                <a:off x="2128838" y="3186113"/>
                <a:ext cx="0" cy="20502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19D1A472-344E-7968-D335-50B8CC423328}"/>
                      </a:ext>
                    </a:extLst>
                  </p:cNvPr>
                  <p:cNvSpPr txBox="1"/>
                  <p:nvPr/>
                </p:nvSpPr>
                <p:spPr>
                  <a:xfrm>
                    <a:off x="2128838" y="3087780"/>
                    <a:ext cx="42482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19D1A472-344E-7968-D335-50B8CC423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8838" y="3087780"/>
                    <a:ext cx="42482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F6BFDCE0-2E9F-8962-D5C3-3B9FC63C5687}"/>
                      </a:ext>
                    </a:extLst>
                  </p:cNvPr>
                  <p:cNvSpPr txBox="1"/>
                  <p:nvPr/>
                </p:nvSpPr>
                <p:spPr>
                  <a:xfrm>
                    <a:off x="9509282" y="4983245"/>
                    <a:ext cx="1433565" cy="4249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计算</m:t>
                        </m:r>
                      </m:oMath>
                    </a14:m>
                    <a:r>
                      <a:rPr lang="zh-CN" altLang="en-US" dirty="0"/>
                      <a:t>流程</a:t>
                    </a:r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F6BFDCE0-2E9F-8962-D5C3-3B9FC63C56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9282" y="4983245"/>
                    <a:ext cx="1433565" cy="42494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10"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BE6FB6A9-3D1D-6901-1F6A-1032CBE925BE}"/>
                  </a:ext>
                </a:extLst>
              </p:cNvPr>
              <p:cNvGrpSpPr/>
              <p:nvPr/>
            </p:nvGrpSpPr>
            <p:grpSpPr>
              <a:xfrm>
                <a:off x="2646096" y="3667330"/>
                <a:ext cx="7185051" cy="851434"/>
                <a:chOff x="2646096" y="3667330"/>
                <a:chExt cx="7185051" cy="851434"/>
              </a:xfrm>
            </p:grpSpPr>
            <p:cxnSp>
              <p:nvCxnSpPr>
                <p:cNvPr id="27" name="直线连接符 26">
                  <a:extLst>
                    <a:ext uri="{FF2B5EF4-FFF2-40B4-BE49-F238E27FC236}">
                      <a16:creationId xmlns:a16="http://schemas.microsoft.com/office/drawing/2014/main" id="{344AE41B-632F-DA2C-2262-2AD6C64157BA}"/>
                    </a:ext>
                  </a:extLst>
                </p:cNvPr>
                <p:cNvCxnSpPr/>
                <p:nvPr/>
              </p:nvCxnSpPr>
              <p:spPr>
                <a:xfrm>
                  <a:off x="2646096" y="4054110"/>
                  <a:ext cx="2168665" cy="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线连接符 27">
                  <a:extLst>
                    <a:ext uri="{FF2B5EF4-FFF2-40B4-BE49-F238E27FC236}">
                      <a16:creationId xmlns:a16="http://schemas.microsoft.com/office/drawing/2014/main" id="{513578BB-0806-2AFD-83DB-F715466C5521}"/>
                    </a:ext>
                  </a:extLst>
                </p:cNvPr>
                <p:cNvCxnSpPr/>
                <p:nvPr/>
              </p:nvCxnSpPr>
              <p:spPr>
                <a:xfrm>
                  <a:off x="5163392" y="4060853"/>
                  <a:ext cx="2168665" cy="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线连接符 28">
                  <a:extLst>
                    <a:ext uri="{FF2B5EF4-FFF2-40B4-BE49-F238E27FC236}">
                      <a16:creationId xmlns:a16="http://schemas.microsoft.com/office/drawing/2014/main" id="{A1E01E86-5354-A375-E991-C2CFA70CCAB5}"/>
                    </a:ext>
                  </a:extLst>
                </p:cNvPr>
                <p:cNvCxnSpPr/>
                <p:nvPr/>
              </p:nvCxnSpPr>
              <p:spPr>
                <a:xfrm>
                  <a:off x="7662482" y="4054110"/>
                  <a:ext cx="2168665" cy="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9">
                  <a:extLst>
                    <a:ext uri="{FF2B5EF4-FFF2-40B4-BE49-F238E27FC236}">
                      <a16:creationId xmlns:a16="http://schemas.microsoft.com/office/drawing/2014/main" id="{160FB291-DBD3-1C1C-D25D-0CC99946E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14761" y="4054110"/>
                  <a:ext cx="202864" cy="228523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34">
                  <a:extLst>
                    <a:ext uri="{FF2B5EF4-FFF2-40B4-BE49-F238E27FC236}">
                      <a16:creationId xmlns:a16="http://schemas.microsoft.com/office/drawing/2014/main" id="{64C7206B-C2FE-0B2E-DE2F-4C95DAE32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7625" y="4054109"/>
                  <a:ext cx="145767" cy="22852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符 37">
                  <a:extLst>
                    <a:ext uri="{FF2B5EF4-FFF2-40B4-BE49-F238E27FC236}">
                      <a16:creationId xmlns:a16="http://schemas.microsoft.com/office/drawing/2014/main" id="{70DEE021-7BFE-0F3C-8239-D54FC69C8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32057" y="3748883"/>
                  <a:ext cx="145767" cy="32232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38">
                  <a:extLst>
                    <a:ext uri="{FF2B5EF4-FFF2-40B4-BE49-F238E27FC236}">
                      <a16:creationId xmlns:a16="http://schemas.microsoft.com/office/drawing/2014/main" id="{76AD0614-FDB5-2EF7-3285-68709307C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77824" y="3741385"/>
                  <a:ext cx="184658" cy="319468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线连接符 43">
                  <a:extLst>
                    <a:ext uri="{FF2B5EF4-FFF2-40B4-BE49-F238E27FC236}">
                      <a16:creationId xmlns:a16="http://schemas.microsoft.com/office/drawing/2014/main" id="{54A5AA40-F90C-C0C4-5107-4BB2BDA10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46096" y="3741385"/>
                  <a:ext cx="160765" cy="30789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线连接符 45">
                  <a:extLst>
                    <a:ext uri="{FF2B5EF4-FFF2-40B4-BE49-F238E27FC236}">
                      <a16:creationId xmlns:a16="http://schemas.microsoft.com/office/drawing/2014/main" id="{CED0253B-AD10-1D23-0BD4-C37A75DC8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06861" y="3736553"/>
                  <a:ext cx="321745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线连接符 48">
                  <a:extLst>
                    <a:ext uri="{FF2B5EF4-FFF2-40B4-BE49-F238E27FC236}">
                      <a16:creationId xmlns:a16="http://schemas.microsoft.com/office/drawing/2014/main" id="{BB14ADE1-1EBF-C6F5-CC81-A73D9E65D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128606" y="3736553"/>
                  <a:ext cx="303288" cy="17349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线连接符 51">
                  <a:extLst>
                    <a:ext uri="{FF2B5EF4-FFF2-40B4-BE49-F238E27FC236}">
                      <a16:creationId xmlns:a16="http://schemas.microsoft.com/office/drawing/2014/main" id="{6C9E181D-42A0-050F-0B39-CA9A97A76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31894" y="3910045"/>
                  <a:ext cx="374734" cy="76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3C76C539-0F1C-6424-BD4D-E19A703050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06628" y="3917654"/>
                  <a:ext cx="303288" cy="36497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693ECE2D-5619-6D6F-D1B4-51CA3C0B58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09916" y="4282633"/>
                  <a:ext cx="374734" cy="76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7977175E-14BD-13B3-7A6A-83F332190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84650" y="4290242"/>
                  <a:ext cx="303288" cy="22852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ED8EE5C0-6857-F16D-521D-02BE07B49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87938" y="4518764"/>
                  <a:ext cx="229687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613E0081-2D58-3BDF-A0CF-B044B36B4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17625" y="4334719"/>
                  <a:ext cx="225707" cy="1840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6DD8FC1D-F6CB-C379-5DCF-B397435D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3332" y="4071207"/>
                  <a:ext cx="229687" cy="2635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2654E2BB-7776-6C01-8B7C-10D1AA233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69039" y="4067598"/>
                  <a:ext cx="39353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91D1D4E6-93EA-4ED6-B253-EA7D298E4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2577" y="3823299"/>
                  <a:ext cx="305647" cy="24429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线连接符 80">
                  <a:extLst>
                    <a:ext uri="{FF2B5EF4-FFF2-40B4-BE49-F238E27FC236}">
                      <a16:creationId xmlns:a16="http://schemas.microsoft.com/office/drawing/2014/main" id="{5353FE14-1A26-D319-591D-42708B129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5865" y="3668519"/>
                  <a:ext cx="391917" cy="15477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线连接符 83">
                  <a:extLst>
                    <a:ext uri="{FF2B5EF4-FFF2-40B4-BE49-F238E27FC236}">
                      <a16:creationId xmlns:a16="http://schemas.microsoft.com/office/drawing/2014/main" id="{58D4CCB2-8955-160B-4252-807FB6BB9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54182" y="3667330"/>
                  <a:ext cx="448502" cy="62291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线连接符 86">
                  <a:extLst>
                    <a:ext uri="{FF2B5EF4-FFF2-40B4-BE49-F238E27FC236}">
                      <a16:creationId xmlns:a16="http://schemas.microsoft.com/office/drawing/2014/main" id="{19E6A2B3-71F8-6D3C-C3F4-AE651DF78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02684" y="4280630"/>
                  <a:ext cx="444353" cy="200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连接符 89">
                  <a:extLst>
                    <a:ext uri="{FF2B5EF4-FFF2-40B4-BE49-F238E27FC236}">
                      <a16:creationId xmlns:a16="http://schemas.microsoft.com/office/drawing/2014/main" id="{B8D39AE1-1A2C-E60C-78ED-BF3ABDE63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29500" y="3858331"/>
                  <a:ext cx="396240" cy="43191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线连接符 92">
                  <a:extLst>
                    <a:ext uri="{FF2B5EF4-FFF2-40B4-BE49-F238E27FC236}">
                      <a16:creationId xmlns:a16="http://schemas.microsoft.com/office/drawing/2014/main" id="{691A295E-44C9-0566-AAE0-1D7B1B57E6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825740" y="3858331"/>
                  <a:ext cx="363957" cy="38532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线连接符 95">
                  <a:extLst>
                    <a:ext uri="{FF2B5EF4-FFF2-40B4-BE49-F238E27FC236}">
                      <a16:creationId xmlns:a16="http://schemas.microsoft.com/office/drawing/2014/main" id="{516A6FBF-25B8-B9DA-DE86-0D34C2060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89697" y="4243658"/>
                  <a:ext cx="405610" cy="16084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线连接符 98">
                  <a:extLst>
                    <a:ext uri="{FF2B5EF4-FFF2-40B4-BE49-F238E27FC236}">
                      <a16:creationId xmlns:a16="http://schemas.microsoft.com/office/drawing/2014/main" id="{35B7215E-86D8-E2D2-67A8-D3E0A23B5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5307" y="4139002"/>
                  <a:ext cx="363957" cy="2718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线连接符 101">
                  <a:extLst>
                    <a:ext uri="{FF2B5EF4-FFF2-40B4-BE49-F238E27FC236}">
                      <a16:creationId xmlns:a16="http://schemas.microsoft.com/office/drawing/2014/main" id="{4628D30C-6687-2518-B5F9-43BA79C99D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59264" y="4139002"/>
                  <a:ext cx="312058" cy="20320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线连接符 104">
                  <a:extLst>
                    <a:ext uri="{FF2B5EF4-FFF2-40B4-BE49-F238E27FC236}">
                      <a16:creationId xmlns:a16="http://schemas.microsoft.com/office/drawing/2014/main" id="{82273D72-96D8-86CF-F961-3AC2B85B3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71322" y="3895331"/>
                  <a:ext cx="283579" cy="44687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线连接符 107">
                  <a:extLst>
                    <a:ext uri="{FF2B5EF4-FFF2-40B4-BE49-F238E27FC236}">
                      <a16:creationId xmlns:a16="http://schemas.microsoft.com/office/drawing/2014/main" id="{333C534B-A3A6-84A2-4D25-5BADC7B1D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54901" y="3895331"/>
                  <a:ext cx="276246" cy="28712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1654524-CE65-7387-47B7-FDBCAA2B5F34}"/>
                </a:ext>
              </a:extLst>
            </p:cNvPr>
            <p:cNvSpPr txBox="1"/>
            <p:nvPr/>
          </p:nvSpPr>
          <p:spPr>
            <a:xfrm>
              <a:off x="9898360" y="3830809"/>
              <a:ext cx="1303593" cy="389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002060"/>
                  </a:solidFill>
                  <a:ea typeface="Cambria Math" panose="02040503050406030204" pitchFamily="18" charset="0"/>
                </a:rPr>
                <a:t>激光制导</a:t>
              </a:r>
              <a:endParaRPr lang="zh-CN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ADD055DB-CAD2-8160-6DD1-51B46B9FA7AD}"/>
                </a:ext>
              </a:extLst>
            </p:cNvPr>
            <p:cNvSpPr txBox="1"/>
            <p:nvPr/>
          </p:nvSpPr>
          <p:spPr>
            <a:xfrm>
              <a:off x="9897333" y="4112354"/>
              <a:ext cx="1366232" cy="389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1600" b="1" dirty="0">
                  <a:solidFill>
                    <a:srgbClr val="FF0000"/>
                  </a:solidFill>
                  <a:ea typeface="Cambria Math" panose="02040503050406030204" pitchFamily="18" charset="0"/>
                </a:rPr>
                <a:t>惯性制导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0B858E73-D804-04D8-F976-084D49F5BC93}"/>
              </a:ext>
            </a:extLst>
          </p:cNvPr>
          <p:cNvSpPr txBox="1"/>
          <p:nvPr/>
        </p:nvSpPr>
        <p:spPr>
          <a:xfrm>
            <a:off x="762883" y="5128384"/>
            <a:ext cx="1098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如果算法中各算子比例均匀（加、减均匀，乘、除均匀），则根据</a:t>
            </a:r>
            <a:r>
              <a:rPr kumimoji="1" lang="en-US" altLang="zh-CN" dirty="0">
                <a:ea typeface="Cambria Math" panose="02040503050406030204" pitchFamily="18" charset="0"/>
              </a:rPr>
              <a:t>CLT</a:t>
            </a:r>
            <a:r>
              <a:rPr kumimoji="1" lang="zh-CN" altLang="en-US" b="1" dirty="0">
                <a:solidFill>
                  <a:srgbClr val="FF0000"/>
                </a:solidFill>
                <a:ea typeface="Cambria Math" panose="02040503050406030204" pitchFamily="18" charset="0"/>
              </a:rPr>
              <a:t>惯性制导性能的期望与激光制导近似</a:t>
            </a:r>
            <a:r>
              <a:rPr kumimoji="1" lang="zh-CN" altLang="en-US" dirty="0">
                <a:ea typeface="Cambria Math" panose="02040503050406030204" pitchFamily="18" charset="0"/>
              </a:rPr>
              <a:t>。</a:t>
            </a:r>
            <a:endParaRPr kumimoji="1" lang="zh-CN" altLang="en-US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E623F7F-175E-4971-E37E-0FABD935271C}"/>
              </a:ext>
            </a:extLst>
          </p:cNvPr>
          <p:cNvSpPr txBox="1"/>
          <p:nvPr/>
        </p:nvSpPr>
        <p:spPr>
          <a:xfrm>
            <a:off x="777619" y="5626322"/>
            <a:ext cx="1090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激光制导特点在于：算法结果的误差精准可控，但“用力过猛”</a:t>
            </a:r>
            <a:endParaRPr kumimoji="1"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0797224-57D5-17BC-12D1-197FF5464751}"/>
              </a:ext>
            </a:extLst>
          </p:cNvPr>
          <p:cNvSpPr txBox="1"/>
          <p:nvPr/>
        </p:nvSpPr>
        <p:spPr>
          <a:xfrm>
            <a:off x="777619" y="6113248"/>
            <a:ext cx="1090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惯性制导优点在于：需求精度相对较低，但鲁棒性相对更差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25542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3: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马尔可夫（惯性制导）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C63F320-3649-FD1F-3625-D15999736FD7}"/>
                  </a:ext>
                </a:extLst>
              </p:cNvPr>
              <p:cNvSpPr txBox="1"/>
              <p:nvPr/>
            </p:nvSpPr>
            <p:spPr>
              <a:xfrm>
                <a:off x="762884" y="1098974"/>
                <a:ext cx="632471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下面考虑最理想的情况，即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C63F320-3649-FD1F-3625-D15999736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84" y="1098974"/>
                <a:ext cx="6324710" cy="404983"/>
              </a:xfrm>
              <a:prstGeom prst="rect">
                <a:avLst/>
              </a:prstGeom>
              <a:blipFill>
                <a:blip r:embed="rId3"/>
                <a:stretch>
                  <a:fillRect l="-802" t="-606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FBA5D1-0DEC-78AA-1796-7D4F5454A2C3}"/>
                  </a:ext>
                </a:extLst>
              </p:cNvPr>
              <p:cNvSpPr txBox="1"/>
              <p:nvPr/>
            </p:nvSpPr>
            <p:spPr>
              <a:xfrm>
                <a:off x="3848461" y="1685677"/>
                <a:ext cx="4263154" cy="946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AFBA5D1-0DEC-78AA-1796-7D4F5454A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461" y="1685677"/>
                <a:ext cx="4263154" cy="946413"/>
              </a:xfrm>
              <a:prstGeom prst="rect">
                <a:avLst/>
              </a:prstGeom>
              <a:blipFill>
                <a:blip r:embed="rId4"/>
                <a:stretch>
                  <a:fillRect t="-1316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1C42E9-AA44-8837-0C46-3F22F1B3FD5B}"/>
              </a:ext>
            </a:extLst>
          </p:cNvPr>
          <p:cNvSpPr txBox="1"/>
          <p:nvPr/>
        </p:nvSpPr>
        <p:spPr>
          <a:xfrm>
            <a:off x="762884" y="2813810"/>
            <a:ext cx="63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考虑到各变量间的关系如下图所示</a:t>
            </a:r>
            <a:endParaRPr kumimoji="1" lang="zh-CN" altLang="en-US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E58C505-F4F6-A664-F823-6E8A508309BE}"/>
              </a:ext>
            </a:extLst>
          </p:cNvPr>
          <p:cNvGrpSpPr/>
          <p:nvPr/>
        </p:nvGrpSpPr>
        <p:grpSpPr>
          <a:xfrm>
            <a:off x="1226820" y="3414030"/>
            <a:ext cx="4426893" cy="2290566"/>
            <a:chOff x="1608147" y="3442384"/>
            <a:chExt cx="4426893" cy="2290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F361213-DB10-FCB4-44A5-E6CE6BC03217}"/>
                    </a:ext>
                  </a:extLst>
                </p:cNvPr>
                <p:cNvSpPr txBox="1"/>
                <p:nvPr/>
              </p:nvSpPr>
              <p:spPr>
                <a:xfrm>
                  <a:off x="1608147" y="3442384"/>
                  <a:ext cx="1246370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1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客观</m:t>
                        </m:r>
                        <m:r>
                          <a:rPr kumimoji="1" lang="zh-CN" altLang="en-US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r>
                          <a:rPr kumimoji="1" lang="zh-CN" altLang="en-US" sz="1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固定</m:t>
                        </m:r>
                        <m:r>
                          <a:rPr kumimoji="1" lang="en-US" altLang="zh-CN" sz="1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7F361213-DB10-FCB4-44A5-E6CE6BC03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47" y="3442384"/>
                  <a:ext cx="1246370" cy="677108"/>
                </a:xfrm>
                <a:prstGeom prst="rect">
                  <a:avLst/>
                </a:prstGeom>
                <a:blipFill>
                  <a:blip r:embed="rId5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D001083-8C58-3417-DE84-6AB92C3B0345}"/>
                    </a:ext>
                  </a:extLst>
                </p:cNvPr>
                <p:cNvSpPr txBox="1"/>
                <p:nvPr/>
              </p:nvSpPr>
              <p:spPr>
                <a:xfrm>
                  <a:off x="1608147" y="5055842"/>
                  <a:ext cx="1246370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客观</m:t>
                        </m:r>
                        <m:r>
                          <a:rPr kumimoji="1" lang="zh-CN" alt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r>
                          <a:rPr kumimoji="1" lang="zh-CN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固定</m:t>
                        </m:r>
                        <m:r>
                          <a:rPr kumimoji="1" lang="en-US" altLang="zh-CN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D001083-8C58-3417-DE84-6AB92C3B0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47" y="5055842"/>
                  <a:ext cx="1246370" cy="677108"/>
                </a:xfrm>
                <a:prstGeom prst="rect">
                  <a:avLst/>
                </a:prstGeom>
                <a:blipFill>
                  <a:blip r:embed="rId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2E3B306-2A6E-3DDD-B8C2-CC52DA01A042}"/>
                    </a:ext>
                  </a:extLst>
                </p:cNvPr>
                <p:cNvSpPr txBox="1"/>
                <p:nvPr/>
              </p:nvSpPr>
              <p:spPr>
                <a:xfrm>
                  <a:off x="1608147" y="4249113"/>
                  <a:ext cx="1246370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变量</m:t>
                        </m:r>
                        <m:r>
                          <a:rPr kumimoji="1"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2E3B306-2A6E-3DDD-B8C2-CC52DA01A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47" y="4249113"/>
                  <a:ext cx="1246370" cy="677108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283655B-696F-7F39-758A-C18BD34F87F6}"/>
                    </a:ext>
                  </a:extLst>
                </p:cNvPr>
                <p:cNvSpPr txBox="1"/>
                <p:nvPr/>
              </p:nvSpPr>
              <p:spPr>
                <a:xfrm>
                  <a:off x="3558192" y="3550105"/>
                  <a:ext cx="12463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283655B-696F-7F39-758A-C18BD34F8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192" y="3550105"/>
                  <a:ext cx="124637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72A798C-BCB1-0F9C-5DEE-E989D6260563}"/>
                    </a:ext>
                  </a:extLst>
                </p:cNvPr>
                <p:cNvSpPr txBox="1"/>
                <p:nvPr/>
              </p:nvSpPr>
              <p:spPr>
                <a:xfrm>
                  <a:off x="3558192" y="4238727"/>
                  <a:ext cx="1246370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zh-CN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参数</m:t>
                        </m:r>
                        <m:r>
                          <a:rPr kumimoji="1" lang="zh-CN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、</m:t>
                        </m:r>
                        <m:r>
                          <a:rPr kumimoji="1" lang="zh-CN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固定</m:t>
                        </m:r>
                        <m:r>
                          <a:rPr kumimoji="1"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E72A798C-BCB1-0F9C-5DEE-E989D6260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192" y="4238727"/>
                  <a:ext cx="1246370" cy="677108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E546E0A-6C28-0B82-B701-AD6E2B917E57}"/>
                    </a:ext>
                  </a:extLst>
                </p:cNvPr>
                <p:cNvSpPr txBox="1"/>
                <p:nvPr/>
              </p:nvSpPr>
              <p:spPr>
                <a:xfrm>
                  <a:off x="3558192" y="5163563"/>
                  <a:ext cx="124637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E546E0A-6C28-0B82-B701-AD6E2B917E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192" y="5163563"/>
                  <a:ext cx="1246370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01472D8-B977-9B14-DAB2-A55AD3587F73}"/>
                    </a:ext>
                  </a:extLst>
                </p:cNvPr>
                <p:cNvSpPr txBox="1"/>
                <p:nvPr/>
              </p:nvSpPr>
              <p:spPr>
                <a:xfrm>
                  <a:off x="5508237" y="4346448"/>
                  <a:ext cx="5268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601472D8-B977-9B14-DAB2-A55AD358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237" y="4346448"/>
                  <a:ext cx="52680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0BD3F41A-E42D-AA85-D665-6D18A84AF8AB}"/>
                </a:ext>
              </a:extLst>
            </p:cNvPr>
            <p:cNvCxnSpPr>
              <a:stCxn id="7" idx="3"/>
              <a:endCxn id="16" idx="1"/>
            </p:cNvCxnSpPr>
            <p:nvPr/>
          </p:nvCxnSpPr>
          <p:spPr>
            <a:xfrm>
              <a:off x="2854517" y="3780938"/>
              <a:ext cx="703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1E6C8D57-9C6A-CFAB-8F2B-91470A721740}"/>
                </a:ext>
              </a:extLst>
            </p:cNvPr>
            <p:cNvCxnSpPr>
              <a:stCxn id="12" idx="3"/>
              <a:endCxn id="21" idx="1"/>
            </p:cNvCxnSpPr>
            <p:nvPr/>
          </p:nvCxnSpPr>
          <p:spPr>
            <a:xfrm>
              <a:off x="2854517" y="5394396"/>
              <a:ext cx="703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D98791C5-E9C4-0F5C-AEBB-55523A180B95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2854517" y="3780938"/>
              <a:ext cx="703675" cy="806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E144513-AEA1-E041-50BF-025F82CF0323}"/>
                </a:ext>
              </a:extLst>
            </p:cNvPr>
            <p:cNvCxnSpPr>
              <a:stCxn id="14" idx="3"/>
              <a:endCxn id="21" idx="1"/>
            </p:cNvCxnSpPr>
            <p:nvPr/>
          </p:nvCxnSpPr>
          <p:spPr>
            <a:xfrm>
              <a:off x="2854517" y="4587667"/>
              <a:ext cx="703675" cy="806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613C74FA-6E9D-C67C-A15B-14EA1FAD8E16}"/>
                </a:ext>
              </a:extLst>
            </p:cNvPr>
            <p:cNvCxnSpPr>
              <a:cxnSpLocks/>
              <a:stCxn id="16" idx="3"/>
              <a:endCxn id="22" idx="1"/>
            </p:cNvCxnSpPr>
            <p:nvPr/>
          </p:nvCxnSpPr>
          <p:spPr>
            <a:xfrm>
              <a:off x="4804562" y="3780938"/>
              <a:ext cx="703675" cy="796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27BF6898-E389-C46A-8DE2-72EC9520031C}"/>
                </a:ext>
              </a:extLst>
            </p:cNvPr>
            <p:cNvCxnSpPr>
              <a:cxnSpLocks/>
              <a:stCxn id="17" idx="3"/>
              <a:endCxn id="22" idx="1"/>
            </p:cNvCxnSpPr>
            <p:nvPr/>
          </p:nvCxnSpPr>
          <p:spPr>
            <a:xfrm>
              <a:off x="4804562" y="4577281"/>
              <a:ext cx="703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3386DCCC-F9E3-2257-FAD3-B5FD699A90F5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4804562" y="4577281"/>
              <a:ext cx="703675" cy="817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9541FD-72AA-EBEE-C3FA-6E76B5E6632C}"/>
                </a:ext>
              </a:extLst>
            </p:cNvPr>
            <p:cNvSpPr txBox="1"/>
            <p:nvPr/>
          </p:nvSpPr>
          <p:spPr>
            <a:xfrm>
              <a:off x="2688531" y="3509242"/>
              <a:ext cx="946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正相关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33C86E4-1072-3876-2476-728BF9519073}"/>
                </a:ext>
              </a:extLst>
            </p:cNvPr>
            <p:cNvSpPr txBox="1"/>
            <p:nvPr/>
          </p:nvSpPr>
          <p:spPr>
            <a:xfrm>
              <a:off x="2688531" y="5117751"/>
              <a:ext cx="946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正相关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CD529A7-C2B4-3A6E-6C31-E9F9486EEA7E}"/>
                </a:ext>
              </a:extLst>
            </p:cNvPr>
            <p:cNvSpPr txBox="1"/>
            <p:nvPr/>
          </p:nvSpPr>
          <p:spPr>
            <a:xfrm rot="2964271">
              <a:off x="2772298" y="4710424"/>
              <a:ext cx="946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正相关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5A2B6C3-5821-BCC6-716B-5ABF2A949574}"/>
                </a:ext>
              </a:extLst>
            </p:cNvPr>
            <p:cNvSpPr txBox="1"/>
            <p:nvPr/>
          </p:nvSpPr>
          <p:spPr>
            <a:xfrm rot="18678516">
              <a:off x="2554376" y="3994897"/>
              <a:ext cx="1072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正</a:t>
              </a:r>
              <a:r>
                <a:rPr kumimoji="1" lang="en-US" altLang="zh-CN" sz="1400" b="1" dirty="0"/>
                <a:t>/</a:t>
              </a:r>
              <a:r>
                <a:rPr kumimoji="1" lang="zh-CN" altLang="en-US" sz="1400" b="1" dirty="0"/>
                <a:t>负相关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F7D6B5B-E676-8102-A4B0-719C4EE593E5}"/>
                </a:ext>
              </a:extLst>
            </p:cNvPr>
            <p:cNvSpPr txBox="1"/>
            <p:nvPr/>
          </p:nvSpPr>
          <p:spPr>
            <a:xfrm>
              <a:off x="4590176" y="4315316"/>
              <a:ext cx="946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正相关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5A80D1B-5316-3FDB-A6ED-36362C0FA2EC}"/>
                </a:ext>
              </a:extLst>
            </p:cNvPr>
            <p:cNvSpPr txBox="1"/>
            <p:nvPr/>
          </p:nvSpPr>
          <p:spPr>
            <a:xfrm rot="2829521">
              <a:off x="4699481" y="3856439"/>
              <a:ext cx="946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负相关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76655C3-82B0-599A-836C-68155142934B}"/>
                </a:ext>
              </a:extLst>
            </p:cNvPr>
            <p:cNvSpPr txBox="1"/>
            <p:nvPr/>
          </p:nvSpPr>
          <p:spPr>
            <a:xfrm rot="18786406">
              <a:off x="4590176" y="4770418"/>
              <a:ext cx="946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dirty="0"/>
                <a:t>负相关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EFAB57AD-0783-7D14-0D40-99036B24402D}"/>
              </a:ext>
            </a:extLst>
          </p:cNvPr>
          <p:cNvSpPr txBox="1"/>
          <p:nvPr/>
        </p:nvSpPr>
        <p:spPr>
          <a:xfrm>
            <a:off x="5964362" y="3180196"/>
            <a:ext cx="63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可见所有变量之间只有一个自由度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3EA5C4ED-6258-36F1-557C-E65355FBF4F9}"/>
                  </a:ext>
                </a:extLst>
              </p:cNvPr>
              <p:cNvSpPr txBox="1"/>
              <p:nvPr/>
            </p:nvSpPr>
            <p:spPr>
              <a:xfrm>
                <a:off x="5964362" y="3715211"/>
                <a:ext cx="6324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下面考虑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/>
                  <a:t>之间的函数</a:t>
                </a: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3EA5C4ED-6258-36F1-557C-E65355FBF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362" y="3715211"/>
                <a:ext cx="6324710" cy="369332"/>
              </a:xfrm>
              <a:prstGeom prst="rect">
                <a:avLst/>
              </a:prstGeom>
              <a:blipFill>
                <a:blip r:embed="rId12"/>
                <a:stretch>
                  <a:fillRect l="-802" t="-1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>
            <a:extLst>
              <a:ext uri="{FF2B5EF4-FFF2-40B4-BE49-F238E27FC236}">
                <a16:creationId xmlns:a16="http://schemas.microsoft.com/office/drawing/2014/main" id="{BE1755F6-2641-FD23-BEB1-763565F41A2F}"/>
              </a:ext>
            </a:extLst>
          </p:cNvPr>
          <p:cNvSpPr txBox="1"/>
          <p:nvPr/>
        </p:nvSpPr>
        <p:spPr>
          <a:xfrm>
            <a:off x="5979793" y="4248845"/>
            <a:ext cx="63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Cambria Math" panose="02040503050406030204" pitchFamily="18" charset="0"/>
              </a:rPr>
              <a:t>因为绝对值的存在，</a:t>
            </a:r>
            <a:r>
              <a:rPr kumimoji="1" lang="en-US" altLang="zh-CN" b="0" dirty="0"/>
              <a:t> </a:t>
            </a:r>
            <a:r>
              <a:rPr kumimoji="1" lang="zh-CN" altLang="en-US" b="1" dirty="0">
                <a:solidFill>
                  <a:srgbClr val="FF0000"/>
                </a:solidFill>
              </a:rPr>
              <a:t>存在两种关系</a:t>
            </a:r>
          </a:p>
        </p:txBody>
      </p:sp>
    </p:spTree>
    <p:extLst>
      <p:ext uri="{BB962C8B-B14F-4D97-AF65-F5344CB8AC3E}">
        <p14:creationId xmlns:p14="http://schemas.microsoft.com/office/powerpoint/2010/main" val="99950294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3: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马尔可夫（惯性制导）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EE1264-8CA9-2C53-AD8C-987FE1DD7706}"/>
                  </a:ext>
                </a:extLst>
              </p:cNvPr>
              <p:cNvSpPr txBox="1"/>
              <p:nvPr/>
            </p:nvSpPr>
            <p:spPr>
              <a:xfrm>
                <a:off x="762884" y="1098974"/>
                <a:ext cx="632471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</a:rPr>
                  <a:t>异号</a:t>
                </a:r>
                <a:r>
                  <a:rPr kumimoji="1" lang="zh-CN" altLang="en-US" dirty="0"/>
                  <a:t>（“矫枉过正”）：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EE1264-8CA9-2C53-AD8C-987FE1DD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84" y="1098974"/>
                <a:ext cx="6324710" cy="375552"/>
              </a:xfrm>
              <a:prstGeom prst="rect">
                <a:avLst/>
              </a:prstGeom>
              <a:blipFill>
                <a:blip r:embed="rId3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48640E-30F3-8ABB-7052-8489C8A89178}"/>
                  </a:ext>
                </a:extLst>
              </p:cNvPr>
              <p:cNvSpPr txBox="1"/>
              <p:nvPr/>
            </p:nvSpPr>
            <p:spPr>
              <a:xfrm>
                <a:off x="2088488" y="1576914"/>
                <a:ext cx="3097031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𝑐𝐹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48640E-30F3-8ABB-7052-8489C8A89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488" y="1576914"/>
                <a:ext cx="3097031" cy="710194"/>
              </a:xfrm>
              <a:prstGeom prst="rect">
                <a:avLst/>
              </a:prstGeom>
              <a:blipFill>
                <a:blip r:embed="rId4"/>
                <a:stretch>
                  <a:fillRect l="-18367" t="-194643" b="-28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007D97-101E-3113-E825-86D1A7D26E13}"/>
                  </a:ext>
                </a:extLst>
              </p:cNvPr>
              <p:cNvSpPr txBox="1"/>
              <p:nvPr/>
            </p:nvSpPr>
            <p:spPr>
              <a:xfrm>
                <a:off x="5957687" y="1741126"/>
                <a:ext cx="1392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007D97-101E-3113-E825-86D1A7D2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87" y="1741126"/>
                <a:ext cx="1392468" cy="369332"/>
              </a:xfrm>
              <a:prstGeom prst="rect">
                <a:avLst/>
              </a:prstGeom>
              <a:blipFill>
                <a:blip r:embed="rId5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E80A8E2-B370-71A0-1E91-DF4D614FD9D2}"/>
                  </a:ext>
                </a:extLst>
              </p:cNvPr>
              <p:cNvSpPr txBox="1"/>
              <p:nvPr/>
            </p:nvSpPr>
            <p:spPr>
              <a:xfrm>
                <a:off x="762884" y="2559929"/>
                <a:ext cx="6324710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</a:rPr>
                  <a:t>同号</a:t>
                </a:r>
                <a:r>
                  <a:rPr kumimoji="1" lang="zh-CN" altLang="en-US" dirty="0"/>
                  <a:t>（“理想情况”）：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E80A8E2-B370-71A0-1E91-DF4D614F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84" y="2559929"/>
                <a:ext cx="6324710" cy="375552"/>
              </a:xfrm>
              <a:prstGeom prst="rect">
                <a:avLst/>
              </a:prstGeom>
              <a:blipFill>
                <a:blip r:embed="rId6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CED1D6A-D220-F1E2-5EEC-9D01363CF3FF}"/>
                  </a:ext>
                </a:extLst>
              </p:cNvPr>
              <p:cNvSpPr txBox="1"/>
              <p:nvPr/>
            </p:nvSpPr>
            <p:spPr>
              <a:xfrm>
                <a:off x="1600862" y="3069621"/>
                <a:ext cx="5268750" cy="109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CED1D6A-D220-F1E2-5EEC-9D01363CF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862" y="3069621"/>
                <a:ext cx="5268750" cy="10932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8C7A3F-C5E1-F444-2B30-CBFA27F19279}"/>
                  </a:ext>
                </a:extLst>
              </p:cNvPr>
              <p:cNvSpPr txBox="1"/>
              <p:nvPr/>
            </p:nvSpPr>
            <p:spPr>
              <a:xfrm>
                <a:off x="5239368" y="1793512"/>
                <a:ext cx="2987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18C7A3F-C5E1-F444-2B30-CBFA27F1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68" y="1793512"/>
                <a:ext cx="298713" cy="276999"/>
              </a:xfrm>
              <a:prstGeom prst="rect">
                <a:avLst/>
              </a:prstGeom>
              <a:blipFill>
                <a:blip r:embed="rId8"/>
                <a:stretch>
                  <a:fillRect l="-16667" r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F88DCC6-40F7-A9E9-2C93-4792D58367AF}"/>
                  </a:ext>
                </a:extLst>
              </p:cNvPr>
              <p:cNvSpPr txBox="1"/>
              <p:nvPr/>
            </p:nvSpPr>
            <p:spPr>
              <a:xfrm>
                <a:off x="1600862" y="4244636"/>
                <a:ext cx="8444285" cy="563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2+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e>
                        </m:d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/>
                  <a:t>上增（理想区间）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F88DCC6-40F7-A9E9-2C93-4792D5836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862" y="4244636"/>
                <a:ext cx="8444285" cy="563937"/>
              </a:xfrm>
              <a:prstGeom prst="rect">
                <a:avLst/>
              </a:prstGeom>
              <a:blipFill>
                <a:blip r:embed="rId9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BD4AB8-C3A2-62C4-EE89-616C4B4D3DF8}"/>
                  </a:ext>
                </a:extLst>
              </p:cNvPr>
              <p:cNvSpPr txBox="1"/>
              <p:nvPr/>
            </p:nvSpPr>
            <p:spPr>
              <a:xfrm>
                <a:off x="1600862" y="4993628"/>
                <a:ext cx="1836751" cy="899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BD4AB8-C3A2-62C4-EE89-616C4B4D3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862" y="4993628"/>
                <a:ext cx="1836751" cy="899349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E5EC4917-28DA-9F9B-3B60-1EA9F7502FDF}"/>
              </a:ext>
            </a:extLst>
          </p:cNvPr>
          <p:cNvSpPr txBox="1"/>
          <p:nvPr/>
        </p:nvSpPr>
        <p:spPr>
          <a:xfrm>
            <a:off x="3193110" y="5357364"/>
            <a:ext cx="78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定值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5DEE88-0B4E-1DF0-FCE5-B1A568786637}"/>
                  </a:ext>
                </a:extLst>
              </p:cNvPr>
              <p:cNvSpPr txBox="1"/>
              <p:nvPr/>
            </p:nvSpPr>
            <p:spPr>
              <a:xfrm>
                <a:off x="6869612" y="3226911"/>
                <a:ext cx="2987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5DEE88-0B4E-1DF0-FCE5-B1A56878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12" y="3226911"/>
                <a:ext cx="298713" cy="276999"/>
              </a:xfrm>
              <a:prstGeom prst="rect">
                <a:avLst/>
              </a:prstGeom>
              <a:blipFill>
                <a:blip r:embed="rId11"/>
                <a:stretch>
                  <a:fillRect l="-16000" r="-16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089948-97E9-7728-6DFF-793A8368B9B5}"/>
                  </a:ext>
                </a:extLst>
              </p:cNvPr>
              <p:cNvSpPr txBox="1"/>
              <p:nvPr/>
            </p:nvSpPr>
            <p:spPr>
              <a:xfrm>
                <a:off x="7229285" y="3008244"/>
                <a:ext cx="4736495" cy="841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089948-97E9-7728-6DFF-793A8368B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285" y="3008244"/>
                <a:ext cx="4736495" cy="8415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827CF-DF40-9391-C820-7F181B953A99}"/>
                  </a:ext>
                </a:extLst>
              </p:cNvPr>
              <p:cNvSpPr txBox="1"/>
              <p:nvPr/>
            </p:nvSpPr>
            <p:spPr>
              <a:xfrm>
                <a:off x="5608827" y="1693164"/>
                <a:ext cx="6324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kumimoji="1" lang="zh-CN" altLang="en-US" sz="24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传统</m:t>
                      </m:r>
                      <m:r>
                        <a:rPr kumimoji="1" lang="zh-CN" altLang="en-US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定位宽</m:t>
                      </m:r>
                      <m:r>
                        <a:rPr kumimoji="1" lang="zh-CN" altLang="en-US" sz="240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计算</m:t>
                      </m:r>
                      <m:r>
                        <a:rPr kumimoji="1" lang="zh-CN" altLang="en-US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C000"/>
                  </a:solidFill>
                  <a:latin typeface="STHupo" panose="02010800040101010101" pitchFamily="2" charset="-122"/>
                  <a:ea typeface="STHupo" panose="02010800040101010101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827CF-DF40-9391-C820-7F181B95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27" y="1693164"/>
                <a:ext cx="6324710" cy="461665"/>
              </a:xfrm>
              <a:prstGeom prst="rect">
                <a:avLst/>
              </a:prstGeom>
              <a:blipFill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0B4BA6-D13A-B6A9-5095-DD18AB89FD0A}"/>
                  </a:ext>
                </a:extLst>
              </p:cNvPr>
              <p:cNvSpPr txBox="1"/>
              <p:nvPr/>
            </p:nvSpPr>
            <p:spPr>
              <a:xfrm>
                <a:off x="7583091" y="3864769"/>
                <a:ext cx="343645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" altLang="zh-CN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0B4BA6-D13A-B6A9-5095-DD18AB89F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91" y="3864769"/>
                <a:ext cx="3436454" cy="627992"/>
              </a:xfrm>
              <a:prstGeom prst="rect">
                <a:avLst/>
              </a:prstGeom>
              <a:blipFill>
                <a:blip r:embed="rId14"/>
                <a:stretch>
                  <a:fillRect l="-1107" r="-1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77070A0-8778-A816-6953-BBAF8E123035}"/>
                  </a:ext>
                </a:extLst>
              </p:cNvPr>
              <p:cNvSpPr txBox="1"/>
              <p:nvPr/>
            </p:nvSpPr>
            <p:spPr>
              <a:xfrm>
                <a:off x="5459335" y="4561543"/>
                <a:ext cx="6318646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77070A0-8778-A816-6953-BBAF8E123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335" y="4561543"/>
                <a:ext cx="6318646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25830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相关参数的工程化计算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45D4AD-3A8B-8D1A-93A0-82191F53279E}"/>
                  </a:ext>
                </a:extLst>
              </p:cNvPr>
              <p:cNvSpPr txBox="1"/>
              <p:nvPr/>
            </p:nvSpPr>
            <p:spPr>
              <a:xfrm>
                <a:off x="1085850" y="1014413"/>
                <a:ext cx="8822531" cy="524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上述三种算法中都涉及不同的查找表，但其中的参数仅有两种：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45D4AD-3A8B-8D1A-93A0-82191F532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014413"/>
                <a:ext cx="8822531" cy="524182"/>
              </a:xfrm>
              <a:prstGeom prst="rect">
                <a:avLst/>
              </a:prstGeom>
              <a:blipFill>
                <a:blip r:embed="rId3"/>
                <a:stretch>
                  <a:fillRect l="-576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2113F33B-0A0E-3F64-663E-06D501C5BE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792100"/>
                  </p:ext>
                </p:extLst>
              </p:nvPr>
            </p:nvGraphicFramePr>
            <p:xfrm>
              <a:off x="1064577" y="2955782"/>
              <a:ext cx="4447384" cy="3834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5532">
                      <a:extLst>
                        <a:ext uri="{9D8B030D-6E8A-4147-A177-3AD203B41FA5}">
                          <a16:colId xmlns:a16="http://schemas.microsoft.com/office/drawing/2014/main" val="2641882285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54240809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780935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算子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相对期望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相对方差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7405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加法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8438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减法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9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乘法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611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除法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8411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开方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60445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2113F33B-0A0E-3F64-663E-06D501C5BE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792100"/>
                  </p:ext>
                </p:extLst>
              </p:nvPr>
            </p:nvGraphicFramePr>
            <p:xfrm>
              <a:off x="1064577" y="2955782"/>
              <a:ext cx="4447384" cy="3834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5532">
                      <a:extLst>
                        <a:ext uri="{9D8B030D-6E8A-4147-A177-3AD203B41FA5}">
                          <a16:colId xmlns:a16="http://schemas.microsoft.com/office/drawing/2014/main" val="2641882285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54240809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780935933"/>
                        </a:ext>
                      </a:extLst>
                    </a:gridCol>
                  </a:tblGrid>
                  <a:tr h="5191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算子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3433" t="-2439" r="-100746" b="-6463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4662" t="-2439" r="-1504" b="-6463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405951"/>
                      </a:ext>
                    </a:extLst>
                  </a:tr>
                  <a:tr h="687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加法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3433" t="-77778" r="-100746" b="-3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4662" t="-77778" r="-1504" b="-3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38855"/>
                      </a:ext>
                    </a:extLst>
                  </a:tr>
                  <a:tr h="687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减法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3433" t="-174545" r="-100746" b="-2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4662" t="-174545" r="-1504" b="-2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3933830"/>
                      </a:ext>
                    </a:extLst>
                  </a:tr>
                  <a:tr h="649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乘法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3433" t="-296078" r="-100746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4662" t="-296078" r="-1504" b="-2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611148"/>
                      </a:ext>
                    </a:extLst>
                  </a:tr>
                  <a:tr h="649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除法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3433" t="-396078" r="-100746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4662" t="-396078" r="-1504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8411628"/>
                      </a:ext>
                    </a:extLst>
                  </a:tr>
                  <a:tr h="641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开方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3433" t="-496078" r="-100746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4662" t="-496078" r="-1504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0445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F7BFFE7-5E96-DBA2-13BB-58E1A56BC266}"/>
              </a:ext>
            </a:extLst>
          </p:cNvPr>
          <p:cNvSpPr txBox="1"/>
          <p:nvPr/>
        </p:nvSpPr>
        <p:spPr>
          <a:xfrm>
            <a:off x="1085849" y="2538127"/>
            <a:ext cx="882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下面考虑其关于不同算子的计算方式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FAC8AC4-3D29-A0EB-B0CE-BD35D1F6FBAC}"/>
                  </a:ext>
                </a:extLst>
              </p:cNvPr>
              <p:cNvSpPr txBox="1"/>
              <p:nvPr/>
            </p:nvSpPr>
            <p:spPr>
              <a:xfrm>
                <a:off x="3933114" y="1391150"/>
                <a:ext cx="2857342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FAC8AC4-3D29-A0EB-B0CE-BD35D1F6F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114" y="1391150"/>
                <a:ext cx="2857342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7EC2185-F61B-15A6-FCCD-8B2B72C2C77C}"/>
                  </a:ext>
                </a:extLst>
              </p:cNvPr>
              <p:cNvSpPr txBox="1"/>
              <p:nvPr/>
            </p:nvSpPr>
            <p:spPr>
              <a:xfrm>
                <a:off x="1776571" y="1557386"/>
                <a:ext cx="3781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7EC2185-F61B-15A6-FCCD-8B2B72C2C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71" y="1557386"/>
                <a:ext cx="378134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6FB45D6-62B3-692A-F75F-BE835E113858}"/>
              </a:ext>
            </a:extLst>
          </p:cNvPr>
          <p:cNvSpPr txBox="1"/>
          <p:nvPr/>
        </p:nvSpPr>
        <p:spPr>
          <a:xfrm>
            <a:off x="1085849" y="1571570"/>
            <a:ext cx="69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DA4ABF8-9A07-8D24-213C-5AA6C61EF340}"/>
                  </a:ext>
                </a:extLst>
              </p:cNvPr>
              <p:cNvSpPr txBox="1"/>
              <p:nvPr/>
            </p:nvSpPr>
            <p:spPr>
              <a:xfrm>
                <a:off x="1085849" y="1958761"/>
                <a:ext cx="10763962" cy="531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考虑采用两者的最小颗粒度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b="0" i="0" smtClean="0"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sub>
                            </m:sSub>
                          </m:sup>
                        </m:sSup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与</m:t>
                        </m:r>
                        <m:f>
                          <m:f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>
                                    <a:latin typeface="Times New Roman" panose="020206030504050203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作为最小刻度，对两者做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低位宽定点存储及计算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DA4ABF8-9A07-8D24-213C-5AA6C61EF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49" y="1958761"/>
                <a:ext cx="10763962" cy="531043"/>
              </a:xfrm>
              <a:prstGeom prst="rect">
                <a:avLst/>
              </a:prstGeom>
              <a:blipFill>
                <a:blip r:embed="rId7"/>
                <a:stretch>
                  <a:fillRect l="-471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A40B78F-D225-0624-3065-08FC4B1B0B06}"/>
              </a:ext>
            </a:extLst>
          </p:cNvPr>
          <p:cNvSpPr txBox="1"/>
          <p:nvPr/>
        </p:nvSpPr>
        <p:spPr>
          <a:xfrm>
            <a:off x="5734210" y="2859136"/>
            <a:ext cx="444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其中</a:t>
            </a:r>
            <a:r>
              <a:rPr kumimoji="1" lang="zh-CN" altLang="en-US" dirty="0">
                <a:solidFill>
                  <a:srgbClr val="FF0000"/>
                </a:solidFill>
              </a:rPr>
              <a:t>乘法除法</a:t>
            </a:r>
            <a:r>
              <a:rPr kumimoji="1" lang="zh-CN" altLang="en-US" dirty="0"/>
              <a:t>为加法，可直接运算或查表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36B1FAA-9F4C-F233-573B-833C6DDE55C7}"/>
                  </a:ext>
                </a:extLst>
              </p:cNvPr>
              <p:cNvSpPr txBox="1"/>
              <p:nvPr/>
            </p:nvSpPr>
            <p:spPr>
              <a:xfrm>
                <a:off x="5734210" y="3629532"/>
                <a:ext cx="444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对于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加法</a:t>
                </a:r>
                <a:r>
                  <a:rPr kumimoji="1" lang="zh-CN" altLang="en-US" dirty="0"/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36B1FAA-9F4C-F233-573B-833C6DDE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10" y="3629532"/>
                <a:ext cx="4447384" cy="369332"/>
              </a:xfrm>
              <a:prstGeom prst="rect">
                <a:avLst/>
              </a:prstGeom>
              <a:blipFill>
                <a:blip r:embed="rId8"/>
                <a:stretch>
                  <a:fillRect l="-1140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461E33-EE37-1C1E-DDC7-7649D5EE3327}"/>
                  </a:ext>
                </a:extLst>
              </p:cNvPr>
              <p:cNvSpPr txBox="1"/>
              <p:nvPr/>
            </p:nvSpPr>
            <p:spPr>
              <a:xfrm>
                <a:off x="5759137" y="4116972"/>
                <a:ext cx="2913376" cy="1171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461E33-EE37-1C1E-DDC7-7649D5EE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137" y="4116972"/>
                <a:ext cx="2913376" cy="1171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4C6C36-58F5-C6BD-BE60-4E60804D5BA6}"/>
                  </a:ext>
                </a:extLst>
              </p:cNvPr>
              <p:cNvSpPr txBox="1"/>
              <p:nvPr/>
            </p:nvSpPr>
            <p:spPr>
              <a:xfrm>
                <a:off x="8576157" y="3998864"/>
                <a:ext cx="2913376" cy="139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4C6C36-58F5-C6BD-BE60-4E60804D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157" y="3998864"/>
                <a:ext cx="2913376" cy="13957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FBD353-262B-1DF8-518E-0CB613F268BE}"/>
                  </a:ext>
                </a:extLst>
              </p:cNvPr>
              <p:cNvSpPr txBox="1"/>
              <p:nvPr/>
            </p:nvSpPr>
            <p:spPr>
              <a:xfrm>
                <a:off x="5759137" y="5406811"/>
                <a:ext cx="444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，则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FBD353-262B-1DF8-518E-0CB613F26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137" y="5406811"/>
                <a:ext cx="4447384" cy="369332"/>
              </a:xfrm>
              <a:prstGeom prst="rect">
                <a:avLst/>
              </a:prstGeom>
              <a:blipFill>
                <a:blip r:embed="rId11"/>
                <a:stretch>
                  <a:fillRect l="-1140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F94A3EF-DC30-882F-8129-37818197EE24}"/>
                  </a:ext>
                </a:extLst>
              </p:cNvPr>
              <p:cNvSpPr txBox="1"/>
              <p:nvPr/>
            </p:nvSpPr>
            <p:spPr>
              <a:xfrm>
                <a:off x="5759137" y="5912457"/>
                <a:ext cx="3232548" cy="600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F94A3EF-DC30-882F-8129-37818197E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137" y="5912457"/>
                <a:ext cx="3232548" cy="60010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C55561-37D7-81BF-56AB-4AD5FD9D540A}"/>
                  </a:ext>
                </a:extLst>
              </p:cNvPr>
              <p:cNvSpPr txBox="1"/>
              <p:nvPr/>
            </p:nvSpPr>
            <p:spPr>
              <a:xfrm>
                <a:off x="8565320" y="5815003"/>
                <a:ext cx="3232548" cy="72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C55561-37D7-81BF-56AB-4AD5FD9D5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0" y="5815003"/>
                <a:ext cx="3232548" cy="7253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D48CF59-39E9-71C3-5F05-E2FB8D9AFFFA}"/>
              </a:ext>
            </a:extLst>
          </p:cNvPr>
          <p:cNvSpPr txBox="1"/>
          <p:nvPr/>
        </p:nvSpPr>
        <p:spPr>
          <a:xfrm>
            <a:off x="5734210" y="3211473"/>
            <a:ext cx="444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对于</a:t>
            </a:r>
            <a:r>
              <a:rPr kumimoji="1" lang="zh-CN" altLang="en-US" dirty="0">
                <a:solidFill>
                  <a:srgbClr val="FF0000"/>
                </a:solidFill>
              </a:rPr>
              <a:t>开方</a:t>
            </a:r>
            <a:r>
              <a:rPr kumimoji="1" lang="zh-CN" altLang="en-US" dirty="0"/>
              <a:t>可直接进行移位计算。</a:t>
            </a:r>
          </a:p>
        </p:txBody>
      </p:sp>
    </p:spTree>
    <p:extLst>
      <p:ext uri="{BB962C8B-B14F-4D97-AF65-F5344CB8AC3E}">
        <p14:creationId xmlns:p14="http://schemas.microsoft.com/office/powerpoint/2010/main" val="38058577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相关参数的工程化计算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2113F33B-0A0E-3F64-663E-06D501C5BE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346005"/>
                  </p:ext>
                </p:extLst>
              </p:nvPr>
            </p:nvGraphicFramePr>
            <p:xfrm>
              <a:off x="718425" y="1861064"/>
              <a:ext cx="4447384" cy="3834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5532">
                      <a:extLst>
                        <a:ext uri="{9D8B030D-6E8A-4147-A177-3AD203B41FA5}">
                          <a16:colId xmlns:a16="http://schemas.microsoft.com/office/drawing/2014/main" val="2641882285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54240809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7809359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算子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相对期望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相对方差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7405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加法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78438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减法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9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乘法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611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除法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8411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开方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60445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2113F33B-0A0E-3F64-663E-06D501C5BE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346005"/>
                  </p:ext>
                </p:extLst>
              </p:nvPr>
            </p:nvGraphicFramePr>
            <p:xfrm>
              <a:off x="718425" y="1861064"/>
              <a:ext cx="4447384" cy="3834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5532">
                      <a:extLst>
                        <a:ext uri="{9D8B030D-6E8A-4147-A177-3AD203B41FA5}">
                          <a16:colId xmlns:a16="http://schemas.microsoft.com/office/drawing/2014/main" val="2641882285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54240809"/>
                        </a:ext>
                      </a:extLst>
                    </a:gridCol>
                    <a:gridCol w="1685926">
                      <a:extLst>
                        <a:ext uri="{9D8B030D-6E8A-4147-A177-3AD203B41FA5}">
                          <a16:colId xmlns:a16="http://schemas.microsoft.com/office/drawing/2014/main" val="1780935933"/>
                        </a:ext>
                      </a:extLst>
                    </a:gridCol>
                  </a:tblGrid>
                  <a:tr h="5191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算子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662" t="-2439" r="-101504" b="-643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4662" t="-2439" r="-1504" b="-643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405951"/>
                      </a:ext>
                    </a:extLst>
                  </a:tr>
                  <a:tr h="687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加法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662" t="-77778" r="-101504" b="-3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4662" t="-77778" r="-1504" b="-3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38855"/>
                      </a:ext>
                    </a:extLst>
                  </a:tr>
                  <a:tr h="6878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减法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662" t="-174545" r="-101504" b="-2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4662" t="-174545" r="-1504" b="-2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3933830"/>
                      </a:ext>
                    </a:extLst>
                  </a:tr>
                  <a:tr h="649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乘法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662" t="-296078" r="-101504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4662" t="-296078" r="-1504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611148"/>
                      </a:ext>
                    </a:extLst>
                  </a:tr>
                  <a:tr h="649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除法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662" t="-396078" r="-101504" b="-1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4662" t="-396078" r="-1504" b="-1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8411628"/>
                      </a:ext>
                    </a:extLst>
                  </a:tr>
                  <a:tr h="6418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开方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662" t="-496078" r="-101504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4662" t="-496078" r="-1504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60445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36B1FAA-9F4C-F233-573B-833C6DDE55C7}"/>
                  </a:ext>
                </a:extLst>
              </p:cNvPr>
              <p:cNvSpPr txBox="1"/>
              <p:nvPr/>
            </p:nvSpPr>
            <p:spPr>
              <a:xfrm>
                <a:off x="5623405" y="1276403"/>
                <a:ext cx="444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对于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减法</a:t>
                </a:r>
                <a:r>
                  <a:rPr kumimoji="1" lang="zh-CN" altLang="en-US" dirty="0"/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，则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36B1FAA-9F4C-F233-573B-833C6DDE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05" y="1276403"/>
                <a:ext cx="4447384" cy="369332"/>
              </a:xfrm>
              <a:prstGeom prst="rect">
                <a:avLst/>
              </a:prstGeom>
              <a:blipFill>
                <a:blip r:embed="rId4"/>
                <a:stretch>
                  <a:fillRect l="-1140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461E33-EE37-1C1E-DDC7-7649D5EE3327}"/>
                  </a:ext>
                </a:extLst>
              </p:cNvPr>
              <p:cNvSpPr txBox="1"/>
              <p:nvPr/>
            </p:nvSpPr>
            <p:spPr>
              <a:xfrm>
                <a:off x="5623405" y="1858511"/>
                <a:ext cx="2913376" cy="1171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461E33-EE37-1C1E-DDC7-7649D5EE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05" y="1858511"/>
                <a:ext cx="2913376" cy="1171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4C6C36-58F5-C6BD-BE60-4E60804D5BA6}"/>
                  </a:ext>
                </a:extLst>
              </p:cNvPr>
              <p:cNvSpPr txBox="1"/>
              <p:nvPr/>
            </p:nvSpPr>
            <p:spPr>
              <a:xfrm>
                <a:off x="8440425" y="1740403"/>
                <a:ext cx="2913376" cy="139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94C6C36-58F5-C6BD-BE60-4E60804D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25" y="1740403"/>
                <a:ext cx="2913376" cy="1395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FBD353-262B-1DF8-518E-0CB613F268BE}"/>
                  </a:ext>
                </a:extLst>
              </p:cNvPr>
              <p:cNvSpPr txBox="1"/>
              <p:nvPr/>
            </p:nvSpPr>
            <p:spPr>
              <a:xfrm>
                <a:off x="5623405" y="3254214"/>
                <a:ext cx="444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，则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FBD353-262B-1DF8-518E-0CB613F26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05" y="3254214"/>
                <a:ext cx="4447384" cy="369332"/>
              </a:xfrm>
              <a:prstGeom prst="rect">
                <a:avLst/>
              </a:prstGeom>
              <a:blipFill>
                <a:blip r:embed="rId7"/>
                <a:stretch>
                  <a:fillRect l="-114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BEF493-E423-EE22-57E2-E10132624023}"/>
                  </a:ext>
                </a:extLst>
              </p:cNvPr>
              <p:cNvSpPr txBox="1"/>
              <p:nvPr/>
            </p:nvSpPr>
            <p:spPr>
              <a:xfrm>
                <a:off x="5623405" y="3741654"/>
                <a:ext cx="6318646" cy="841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BEF493-E423-EE22-57E2-E10132624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05" y="3741654"/>
                <a:ext cx="6318646" cy="841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557613-331A-FA45-F962-CD07545B531B}"/>
                  </a:ext>
                </a:extLst>
              </p:cNvPr>
              <p:cNvSpPr txBox="1"/>
              <p:nvPr/>
            </p:nvSpPr>
            <p:spPr>
              <a:xfrm>
                <a:off x="5623405" y="4583423"/>
                <a:ext cx="6318646" cy="605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可根据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查表获得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den>
                    </m:f>
                  </m:oMath>
                </a14:m>
                <a:r>
                  <a:rPr lang="zh-CN" altLang="en-US" dirty="0"/>
                  <a:t>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den>
                    </m:f>
                  </m:oMath>
                </a14:m>
                <a:r>
                  <a:rPr lang="zh-CN" altLang="en-US" dirty="0"/>
                  <a:t>，但仅考虑记录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的幂次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557613-331A-FA45-F962-CD07545B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05" y="4583423"/>
                <a:ext cx="6318646" cy="605807"/>
              </a:xfrm>
              <a:prstGeom prst="rect">
                <a:avLst/>
              </a:prstGeom>
              <a:blipFill>
                <a:blip r:embed="rId9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B098BA4-7D8E-CCE6-74F4-5B29D47D6476}"/>
                  </a:ext>
                </a:extLst>
              </p:cNvPr>
              <p:cNvSpPr txBox="1"/>
              <p:nvPr/>
            </p:nvSpPr>
            <p:spPr>
              <a:xfrm>
                <a:off x="5623405" y="5278748"/>
                <a:ext cx="6318646" cy="461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/>
                  <a:t>可以通过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dirty="0"/>
                  <a:t>移位后计算（方差同理）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B098BA4-7D8E-CCE6-74F4-5B29D47D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05" y="5278748"/>
                <a:ext cx="6318646" cy="461217"/>
              </a:xfrm>
              <a:prstGeom prst="rect">
                <a:avLst/>
              </a:prstGeom>
              <a:blipFill>
                <a:blip r:embed="rId10"/>
                <a:stretch>
                  <a:fillRect l="-80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B15A9C9C-E272-EE75-934E-6C4092110A6B}"/>
              </a:ext>
            </a:extLst>
          </p:cNvPr>
          <p:cNvSpPr txBox="1"/>
          <p:nvPr/>
        </p:nvSpPr>
        <p:spPr>
          <a:xfrm>
            <a:off x="5623405" y="5881205"/>
            <a:ext cx="631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若移位后向上溢出则记录为无穷大</a:t>
            </a:r>
          </a:p>
        </p:txBody>
      </p:sp>
    </p:spTree>
    <p:extLst>
      <p:ext uri="{BB962C8B-B14F-4D97-AF65-F5344CB8AC3E}">
        <p14:creationId xmlns:p14="http://schemas.microsoft.com/office/powerpoint/2010/main" val="47960937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优化策略：钱学森弹道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0B288B8-4F76-4766-E7EF-6180C5183A10}"/>
              </a:ext>
            </a:extLst>
          </p:cNvPr>
          <p:cNvSpPr txBox="1"/>
          <p:nvPr/>
        </p:nvSpPr>
        <p:spPr>
          <a:xfrm>
            <a:off x="1149977" y="965103"/>
            <a:ext cx="956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钱学森弹道：鲁棒法。使用激光制导；若无交点改用惯性制导。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9DB3B-3A54-6E6F-F559-9281A812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39" y="3428999"/>
            <a:ext cx="4933625" cy="32007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D8B659-1125-9472-B0DF-435E49C3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224" y="1616987"/>
            <a:ext cx="5698331" cy="15294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C21200-8C9F-9135-2E9A-1FA3A661E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2" y="1554683"/>
            <a:ext cx="4130188" cy="53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66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9C139E-800E-BC20-E3EF-A5B1C1E9DFC6}"/>
              </a:ext>
            </a:extLst>
          </p:cNvPr>
          <p:cNvSpPr/>
          <p:nvPr/>
        </p:nvSpPr>
        <p:spPr>
          <a:xfrm>
            <a:off x="470704" y="933157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IEEE-style FP8 E4M3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、由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位符号位，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位指数位，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位尾数位构成。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、尾数位的编码方式如下表：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A52A1E-E15D-888F-7103-B27449DADBDE}"/>
              </a:ext>
            </a:extLst>
          </p:cNvPr>
          <p:cNvSpPr/>
          <p:nvPr/>
        </p:nvSpPr>
        <p:spPr>
          <a:xfrm>
            <a:off x="470704" y="3115158"/>
            <a:ext cx="7580072" cy="50892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、若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FP8 E4M3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253928"/>
            <a:ext cx="4554697" cy="757178"/>
          </a:xfrm>
          <a:noFill/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48E706-0E34-E9FF-946E-929E83F60F1E}"/>
              </a:ext>
            </a:extLst>
          </p:cNvPr>
          <p:cNvGraphicFramePr>
            <a:graphicFrameLocks noGrp="1"/>
          </p:cNvGraphicFramePr>
          <p:nvPr/>
        </p:nvGraphicFramePr>
        <p:xfrm>
          <a:off x="6204853" y="1453839"/>
          <a:ext cx="5254168" cy="51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7906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/>
                        <a:t>sign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5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6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600" dirty="0"/>
                        <a:t>8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AB571C72-9EC4-25A0-8A65-43B75F9011B3}"/>
              </a:ext>
            </a:extLst>
          </p:cNvPr>
          <p:cNvSpPr txBox="1"/>
          <p:nvPr/>
        </p:nvSpPr>
        <p:spPr>
          <a:xfrm>
            <a:off x="7770462" y="112618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指数位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C84845-0733-FE0D-214E-6F6315210880}"/>
              </a:ext>
            </a:extLst>
          </p:cNvPr>
          <p:cNvSpPr txBox="1"/>
          <p:nvPr/>
        </p:nvSpPr>
        <p:spPr>
          <a:xfrm>
            <a:off x="10040323" y="11639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尾数位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FE978FD-3E99-F7AA-C356-890151A61958}"/>
              </a:ext>
            </a:extLst>
          </p:cNvPr>
          <p:cNvCxnSpPr>
            <a:cxnSpLocks/>
          </p:cNvCxnSpPr>
          <p:nvPr/>
        </p:nvCxnSpPr>
        <p:spPr>
          <a:xfrm>
            <a:off x="9845746" y="1992976"/>
            <a:ext cx="0" cy="3993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6EE763D-B89A-1B0A-126B-488EF2D06CB4}"/>
              </a:ext>
            </a:extLst>
          </p:cNvPr>
          <p:cNvCxnSpPr>
            <a:cxnSpLocks/>
          </p:cNvCxnSpPr>
          <p:nvPr/>
        </p:nvCxnSpPr>
        <p:spPr>
          <a:xfrm>
            <a:off x="10478161" y="1985224"/>
            <a:ext cx="0" cy="3993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C761E30-AA9B-202A-AA45-7B6E0D3470AA}"/>
              </a:ext>
            </a:extLst>
          </p:cNvPr>
          <p:cNvCxnSpPr>
            <a:cxnSpLocks/>
          </p:cNvCxnSpPr>
          <p:nvPr/>
        </p:nvCxnSpPr>
        <p:spPr>
          <a:xfrm>
            <a:off x="11185732" y="1985223"/>
            <a:ext cx="0" cy="3993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8E305E1-CA94-5D6B-0CF2-D273ED1E3C49}"/>
              </a:ext>
            </a:extLst>
          </p:cNvPr>
          <p:cNvSpPr txBox="1"/>
          <p:nvPr/>
        </p:nvSpPr>
        <p:spPr>
          <a:xfrm>
            <a:off x="9524674" y="23201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DFD0C1-921B-9739-B01D-17F468485238}"/>
              </a:ext>
            </a:extLst>
          </p:cNvPr>
          <p:cNvSpPr txBox="1"/>
          <p:nvPr/>
        </p:nvSpPr>
        <p:spPr>
          <a:xfrm>
            <a:off x="10182017" y="232018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0.25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387A85-289D-97E1-8BD3-ECBE58D2AA71}"/>
              </a:ext>
            </a:extLst>
          </p:cNvPr>
          <p:cNvSpPr txBox="1"/>
          <p:nvPr/>
        </p:nvSpPr>
        <p:spPr>
          <a:xfrm>
            <a:off x="10874603" y="23201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0.125</a:t>
            </a:r>
            <a:endParaRPr lang="zh-CN" altLang="en-US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53164000-8FC5-CAC4-2824-A491512DB2CE}"/>
              </a:ext>
            </a:extLst>
          </p:cNvPr>
          <p:cNvGraphicFramePr>
            <a:graphicFrameLocks noGrp="1"/>
          </p:cNvGraphicFramePr>
          <p:nvPr/>
        </p:nvGraphicFramePr>
        <p:xfrm>
          <a:off x="792025" y="2321305"/>
          <a:ext cx="8422632" cy="7572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35848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1635812232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669429714"/>
                    </a:ext>
                  </a:extLst>
                </a:gridCol>
                <a:gridCol w="935848">
                  <a:extLst>
                    <a:ext uri="{9D8B030D-6E8A-4147-A177-3AD203B41FA5}">
                      <a16:colId xmlns:a16="http://schemas.microsoft.com/office/drawing/2014/main" val="2733691275"/>
                    </a:ext>
                  </a:extLst>
                </a:gridCol>
              </a:tblGrid>
              <a:tr h="391476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283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1.125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1.25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1.375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1.625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1.75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1.875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D45E39C2-E5D4-8BE5-1CC8-352DD76D16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6873" y="3462682"/>
          <a:ext cx="4152899" cy="597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2114456" imgH="307949" progId="Equation.AxMath">
                  <p:embed/>
                </p:oleObj>
              </mc:Choice>
              <mc:Fallback>
                <p:oleObj name="AxMath" r:id="rId7" imgW="2114456" imgH="307949" progId="Equation.AxMath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D45E39C2-E5D4-8BE5-1CC8-352DD76D16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6873" y="3462682"/>
                        <a:ext cx="4152899" cy="597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存储表示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70704" y="3637888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以</a:t>
            </a:r>
            <a:r>
              <a:rPr lang="en-US" altLang="zh-CN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10</a:t>
            </a: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为底数的新</a:t>
            </a:r>
            <a:r>
              <a:rPr lang="en-US" altLang="zh-CN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8bit</a:t>
            </a: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存储表示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、由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位符号位，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位指数位，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位尾数组成。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、尾数位的编码方式如下表：    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72A078C-AB7F-229A-D284-3B921225D3CB}"/>
              </a:ext>
            </a:extLst>
          </p:cNvPr>
          <p:cNvCxnSpPr>
            <a:cxnSpLocks/>
          </p:cNvCxnSpPr>
          <p:nvPr/>
        </p:nvCxnSpPr>
        <p:spPr>
          <a:xfrm>
            <a:off x="9927771" y="3945740"/>
            <a:ext cx="104739" cy="53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1AA6AB7B-0E13-0271-7884-0180FF890DC5}"/>
              </a:ext>
            </a:extLst>
          </p:cNvPr>
          <p:cNvCxnSpPr>
            <a:cxnSpLocks/>
          </p:cNvCxnSpPr>
          <p:nvPr/>
        </p:nvCxnSpPr>
        <p:spPr>
          <a:xfrm>
            <a:off x="11258332" y="3945740"/>
            <a:ext cx="0" cy="57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ADAD3FEF-6438-F879-32BE-768C147258EF}"/>
              </a:ext>
            </a:extLst>
          </p:cNvPr>
          <p:cNvGraphicFramePr>
            <a:graphicFrameLocks noGrp="1"/>
          </p:cNvGraphicFramePr>
          <p:nvPr/>
        </p:nvGraphicFramePr>
        <p:xfrm>
          <a:off x="721507" y="5009222"/>
          <a:ext cx="10756922" cy="12064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902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十进制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1.24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1.33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7.50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8.06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8.66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9.31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69038"/>
                  </a:ext>
                </a:extLst>
              </a:tr>
              <a:tr h="40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4/32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28/32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1E171301-0A36-8521-E75D-90FCC9C005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6873" y="4418111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966716" imgH="255805" progId="Equation.AxMath">
                  <p:embed/>
                </p:oleObj>
              </mc:Choice>
              <mc:Fallback>
                <p:oleObj name="AxMath" r:id="rId11" imgW="1966716" imgH="255805" progId="Equation.AxMath">
                  <p:embed/>
                  <p:pic>
                    <p:nvPicPr>
                      <p:cNvPr id="86" name="对象 85">
                        <a:extLst>
                          <a:ext uri="{FF2B5EF4-FFF2-40B4-BE49-F238E27FC236}">
                            <a16:creationId xmlns:a16="http://schemas.microsoft.com/office/drawing/2014/main" id="{1E171301-0A36-8521-E75D-90FCC9C00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6873" y="4418111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3549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优化策略：桑戈尔弹道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A7FD053D-6821-1006-5845-927E40CB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53" y="1583197"/>
            <a:ext cx="6155531" cy="1654712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60B288B8-4F76-4766-E7EF-6180C5183A10}"/>
              </a:ext>
            </a:extLst>
          </p:cNvPr>
          <p:cNvSpPr txBox="1"/>
          <p:nvPr/>
        </p:nvSpPr>
        <p:spPr>
          <a:xfrm>
            <a:off x="4475413" y="884851"/>
            <a:ext cx="7226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桑戈尔弹道：贪婪法。使用惯性制导；若直至置信区间超出设定阈值，</a:t>
            </a:r>
            <a:endParaRPr lang="en-US" altLang="zh-CN" dirty="0"/>
          </a:p>
          <a:p>
            <a:r>
              <a:rPr lang="zh-CN" altLang="en-US" dirty="0"/>
              <a:t>则改用激光制导（如有交点）。</a:t>
            </a: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0BAD6E5C-475C-5CD7-9B73-FEF4AC79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20896"/>
            <a:ext cx="4229868" cy="376875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42DB7AC-0A0A-1980-6643-30EA33B5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15" y="917485"/>
            <a:ext cx="3447950" cy="58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922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其他细节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5BD0955-844F-4F64-9109-1CE5E60F55C9}"/>
                  </a:ext>
                </a:extLst>
              </p:cNvPr>
              <p:cNvSpPr txBox="1"/>
              <p:nvPr/>
            </p:nvSpPr>
            <p:spPr>
              <a:xfrm>
                <a:off x="1394653" y="1172862"/>
                <a:ext cx="9492422" cy="796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 虽然系统参数有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两个，但实际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系统参数只存在一个自由度</a:t>
                </a:r>
                <a:r>
                  <a:rPr lang="zh-CN" altLang="en-US" dirty="0"/>
                  <a:t>。实际应用中，选取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dirty="0"/>
                  <a:t>为目标结果相对误差的标准差。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5BD0955-844F-4F64-9109-1CE5E60F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53" y="1172862"/>
                <a:ext cx="9492422" cy="796565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6A9BF79-51B1-15C8-47DC-CA07AA587E00}"/>
              </a:ext>
            </a:extLst>
          </p:cNvPr>
          <p:cNvSpPr txBox="1"/>
          <p:nvPr/>
        </p:nvSpPr>
        <p:spPr>
          <a:xfrm>
            <a:off x="1394653" y="2122764"/>
            <a:ext cx="9492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结果辅助方案（红外制导）的代价是增加的误差期望（较低的计算精度），因此在实际应用中</a:t>
            </a:r>
            <a:r>
              <a:rPr lang="zh-CN" altLang="en-US" b="1" dirty="0">
                <a:solidFill>
                  <a:srgbClr val="FF0000"/>
                </a:solidFill>
              </a:rPr>
              <a:t>结果辅助方案最好根据算法加入相关的补偿</a:t>
            </a:r>
            <a:r>
              <a:rPr lang="zh-CN" altLang="en-US" dirty="0"/>
              <a:t>。如在雅可比旋转中对其他元素加入反向补偿。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4B50FE-278A-BF39-5728-3B47947EB7EE}"/>
                  </a:ext>
                </a:extLst>
              </p:cNvPr>
              <p:cNvSpPr txBox="1"/>
              <p:nvPr/>
            </p:nvSpPr>
            <p:spPr>
              <a:xfrm>
                <a:off x="1394652" y="3199431"/>
                <a:ext cx="9413841" cy="671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结果辅助方案（红外制导）除了可以加速计算结果靠近目标值，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结果辅助方案也可用于降低结果误差的期望</a:t>
                </a:r>
                <a:r>
                  <a:rPr lang="zh-CN" altLang="en-US" dirty="0"/>
                  <a:t>，仅需将目标改为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" altLang="zh-CN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，求解方法完全相同。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4B50FE-278A-BF39-5728-3B47947E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52" y="3199431"/>
                <a:ext cx="9413841" cy="671530"/>
              </a:xfrm>
              <a:prstGeom prst="rect">
                <a:avLst/>
              </a:prstGeom>
              <a:blipFill>
                <a:blip r:embed="rId4"/>
                <a:stretch>
                  <a:fillRect l="-538" t="-5660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6697694-DDE5-C8FC-080A-081CEE86C517}"/>
              </a:ext>
            </a:extLst>
          </p:cNvPr>
          <p:cNvSpPr txBox="1"/>
          <p:nvPr/>
        </p:nvSpPr>
        <p:spPr>
          <a:xfrm>
            <a:off x="1394652" y="4177635"/>
            <a:ext cx="9413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最终目标导向方案与马尔可夫方案均有两组解</a:t>
            </a:r>
            <a:r>
              <a:rPr lang="zh-CN" altLang="en-US" dirty="0"/>
              <a:t>。一组解不改变误差期望符号（需求高精度），另一组解改变误差期望符号（需求精度较低）。在实际工程中的选择可以相对灵活（如根据复杂度预算调控），也可加入一些经验判断（如判断两种方案误差期望绝对值大小）。</a:t>
            </a:r>
          </a:p>
        </p:txBody>
      </p:sp>
    </p:spTree>
    <p:extLst>
      <p:ext uri="{BB962C8B-B14F-4D97-AF65-F5344CB8AC3E}">
        <p14:creationId xmlns:p14="http://schemas.microsoft.com/office/powerpoint/2010/main" val="22121822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THREE</a:t>
            </a:r>
          </a:p>
        </p:txBody>
      </p:sp>
      <p:sp>
        <p:nvSpPr>
          <p:cNvPr id="17" name="矩形 16"/>
          <p:cNvSpPr/>
          <p:nvPr/>
        </p:nvSpPr>
        <p:spPr>
          <a:xfrm>
            <a:off x="4065270" y="3260090"/>
            <a:ext cx="709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后续计划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5306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后续计划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78B5C2-321E-9C0E-900D-8F0CACAFEFE6}"/>
              </a:ext>
            </a:extLst>
          </p:cNvPr>
          <p:cNvSpPr txBox="1"/>
          <p:nvPr/>
        </p:nvSpPr>
        <p:spPr>
          <a:xfrm>
            <a:off x="953478" y="1110065"/>
            <a:ext cx="9862820" cy="50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以</a:t>
            </a:r>
            <a:r>
              <a:rPr kumimoji="1"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为底数的新</a:t>
            </a:r>
            <a:r>
              <a:rPr kumimoji="1"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kumimoji="1" lang="en" altLang="zh-CN" sz="2400" b="1" dirty="0">
                <a:solidFill>
                  <a:schemeClr val="accent5">
                    <a:lumMod val="75000"/>
                  </a:schemeClr>
                </a:solidFill>
              </a:rPr>
              <a:t>bit</a:t>
            </a: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存储表示</a:t>
            </a:r>
            <a:endParaRPr kumimoji="1"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补充完善更多细节：加减法查找表设计、不同位宽操作数运算逻辑</a:t>
            </a:r>
            <a:endParaRPr kumimoji="1" lang="en-US" altLang="zh-CN" dirty="0"/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“配置文件”设计：优化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和位宽的工程设计</a:t>
            </a:r>
            <a:endParaRPr kumimoji="1" lang="en-US" altLang="zh-CN" dirty="0"/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对可变精度计算的适配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基于置信区间的误差建模</a:t>
            </a:r>
            <a:endParaRPr kumimoji="1"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对新存储设计的适配</a:t>
            </a:r>
            <a:endParaRPr kumimoji="1" lang="en-US" altLang="zh-CN" dirty="0"/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/>
              <a:t>4</a:t>
            </a:r>
            <a:r>
              <a:rPr kumimoji="1" lang="zh-CN" altLang="en-US" dirty="0"/>
              <a:t>个查找表的优化设计：减小表的维度；降低查询复杂度</a:t>
            </a:r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工程实施中对于方案选取的调整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基于新设计的全新低精度计算模拟器</a:t>
            </a:r>
            <a:endParaRPr kumimoji="1" lang="en-US" altLang="zh-CN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使用新设计的存储方案及计算算子，并加入可变精度计算设计</a:t>
            </a:r>
            <a:endParaRPr kumimoji="1" lang="en-US" altLang="zh-CN" dirty="0"/>
          </a:p>
          <a:p>
            <a:pPr marL="285750" indent="1143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/>
              <a:t>从实数计算开始自下而上逐一实现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22251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43703"/>
            <a:ext cx="11732895" cy="6340865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297472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存储表示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998E536D-EAA9-18A5-E42E-36171099FDCE}"/>
              </a:ext>
            </a:extLst>
          </p:cNvPr>
          <p:cNvSpPr/>
          <p:nvPr/>
        </p:nvSpPr>
        <p:spPr>
          <a:xfrm>
            <a:off x="470704" y="894691"/>
            <a:ext cx="11732895" cy="141329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以</a:t>
            </a:r>
            <a:r>
              <a:rPr lang="en-US" altLang="zh-CN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10</a:t>
            </a: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为底数的新</a:t>
            </a:r>
            <a:r>
              <a:rPr lang="en-US" altLang="zh-CN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8bit</a:t>
            </a:r>
            <a:r>
              <a:rPr lang="zh-CN" altLang="en-US" dirty="0">
                <a:solidFill>
                  <a:srgbClr val="0057A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存储表示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、尾数位的编码方式如下表：      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、二进制转十进制的计算公式为：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524CE0-E20A-1E25-3605-FA1270D350AA}"/>
              </a:ext>
            </a:extLst>
          </p:cNvPr>
          <p:cNvSpPr txBox="1"/>
          <p:nvPr/>
        </p:nvSpPr>
        <p:spPr>
          <a:xfrm>
            <a:off x="7527780" y="6298189"/>
            <a:ext cx="3988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1  IEEE-style FP8 vs NEW 8bit </a:t>
            </a:r>
            <a:r>
              <a:rPr lang="zh-CN" altLang="en-US" sz="1600" dirty="0"/>
              <a:t>数值分布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11959078-8366-B038-E4EB-E536E4445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696" y="3102628"/>
            <a:ext cx="3227909" cy="333593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033B479D-371E-EFD2-8DEC-9CD993942444}"/>
              </a:ext>
            </a:extLst>
          </p:cNvPr>
          <p:cNvSpPr/>
          <p:nvPr/>
        </p:nvSpPr>
        <p:spPr>
          <a:xfrm>
            <a:off x="8011143" y="4968539"/>
            <a:ext cx="308808" cy="338554"/>
          </a:xfrm>
          <a:prstGeom prst="ellipse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CBEC278-2B19-E9EC-137C-9D6AAA075D6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69991" y="4624303"/>
            <a:ext cx="286376" cy="3938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AE69E0B-0A44-7D50-D4CE-5C41DA97E105}"/>
              </a:ext>
            </a:extLst>
          </p:cNvPr>
          <p:cNvSpPr txBox="1"/>
          <p:nvPr/>
        </p:nvSpPr>
        <p:spPr>
          <a:xfrm>
            <a:off x="6834049" y="406923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相对准确度</a:t>
            </a:r>
            <a:endParaRPr lang="en-US" altLang="zh-CN" sz="1600" i="0" dirty="0">
              <a:solidFill>
                <a:schemeClr val="accent2">
                  <a:lumMod val="7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突然下降十倍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EF0C42B-D123-BCB6-25EF-FA294AE5EFA9}"/>
              </a:ext>
            </a:extLst>
          </p:cNvPr>
          <p:cNvGraphicFramePr>
            <a:graphicFrameLocks noGrp="1"/>
          </p:cNvGraphicFramePr>
          <p:nvPr/>
        </p:nvGraphicFramePr>
        <p:xfrm>
          <a:off x="372523" y="3429000"/>
          <a:ext cx="574340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0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8bit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0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 bias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Infinities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0.00.00000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655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normal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S.11.11111 = 10^(3-bias)*10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31/32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≈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normal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S.00.00001= 10^(0-bias)*10</a:t>
                      </a:r>
                      <a:r>
                        <a:rPr lang="en-US" altLang="zh-CN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1/32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≈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0.0107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3BFA8FD-DCC1-0077-2D7A-3535166B5BCD}"/>
              </a:ext>
            </a:extLst>
          </p:cNvPr>
          <p:cNvSpPr txBox="1"/>
          <p:nvPr/>
        </p:nvSpPr>
        <p:spPr>
          <a:xfrm>
            <a:off x="2219542" y="6048844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表</a:t>
            </a:r>
            <a:r>
              <a:rPr lang="en-US" altLang="zh-CN" sz="1600" dirty="0"/>
              <a:t>1 </a:t>
            </a:r>
            <a:r>
              <a:rPr lang="zh-CN" altLang="en-US" sz="1600" dirty="0"/>
              <a:t>新</a:t>
            </a:r>
            <a:r>
              <a:rPr lang="en-US" altLang="zh-CN" sz="1600" dirty="0"/>
              <a:t>8bit</a:t>
            </a:r>
            <a:r>
              <a:rPr lang="zh-CN" altLang="en-US" sz="1600" dirty="0"/>
              <a:t>表示格式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33BB7CC-3941-1B83-A1DC-A64B5614E7DB}"/>
              </a:ext>
            </a:extLst>
          </p:cNvPr>
          <p:cNvGraphicFramePr>
            <a:graphicFrameLocks noGrp="1"/>
          </p:cNvGraphicFramePr>
          <p:nvPr/>
        </p:nvGraphicFramePr>
        <p:xfrm>
          <a:off x="629844" y="1895509"/>
          <a:ext cx="10756922" cy="12064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902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十进制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1.24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1.33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7.50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8.06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8.66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9.31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69038"/>
                  </a:ext>
                </a:extLst>
              </a:tr>
              <a:tr h="40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4/32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28/32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36E2FBE-AA6D-D0CD-81F8-6E7551A9E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6876" y="1250850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966716" imgH="255805" progId="Equation.AxMath">
                  <p:embed/>
                </p:oleObj>
              </mc:Choice>
              <mc:Fallback>
                <p:oleObj name="AxMath" r:id="rId10" imgW="1966716" imgH="255805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036E2FBE-AA6D-D0CD-81F8-6E7551A9E3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6876" y="1250850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9A631DE6-C161-3274-3282-064843465F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1624" y="3110861"/>
            <a:ext cx="3071403" cy="3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009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43703"/>
            <a:ext cx="11732895" cy="6216851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pic>
        <p:nvPicPr>
          <p:cNvPr id="13" name="对象 3">
            <a:extLst>
              <a:ext uri="{FF2B5EF4-FFF2-40B4-BE49-F238E27FC236}">
                <a16:creationId xmlns:a16="http://schemas.microsoft.com/office/drawing/2014/main" id="{A5198125-2B7F-44C4-95E4-3641EE3B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7624" y="2297472"/>
            <a:ext cx="4554697" cy="757178"/>
          </a:xfrm>
          <a:noFill/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存储表示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6FD5E4AA-2D43-91E4-84F1-0B788732E2EF}"/>
              </a:ext>
            </a:extLst>
          </p:cNvPr>
          <p:cNvSpPr/>
          <p:nvPr/>
        </p:nvSpPr>
        <p:spPr>
          <a:xfrm>
            <a:off x="359093" y="855828"/>
            <a:ext cx="5339368" cy="10890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IEEE浮点数的一个缺点是突然变化的摆动精度。相对误差在某些地方过低，而在其他地方过高。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8D9B261-B843-7144-3694-BA97A71271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576" y="4356874"/>
            <a:ext cx="4916039" cy="220557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BF51C14-B15E-6128-081E-F1AE2B01DFC5}"/>
              </a:ext>
            </a:extLst>
          </p:cNvPr>
          <p:cNvSpPr/>
          <p:nvPr/>
        </p:nvSpPr>
        <p:spPr>
          <a:xfrm>
            <a:off x="6348225" y="858388"/>
            <a:ext cx="5643377" cy="12317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 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的量化误差保持一定斜率的增长。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相对精度保持恒定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6B93651-5FCA-C94F-D8A3-5582F85E2D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8863" y="1790976"/>
            <a:ext cx="3104480" cy="2328360"/>
          </a:xfrm>
          <a:prstGeom prst="rect">
            <a:avLst/>
          </a:prstGeom>
        </p:spPr>
      </p:pic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1EBA835-3C6A-B5E2-E2B4-0E466A06CAFE}"/>
              </a:ext>
            </a:extLst>
          </p:cNvPr>
          <p:cNvCxnSpPr>
            <a:cxnSpLocks/>
          </p:cNvCxnSpPr>
          <p:nvPr/>
        </p:nvCxnSpPr>
        <p:spPr>
          <a:xfrm flipV="1">
            <a:off x="4793339" y="2067478"/>
            <a:ext cx="153583" cy="7938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C5D8039-DF71-ED2B-9911-61A9E81C8D1A}"/>
              </a:ext>
            </a:extLst>
          </p:cNvPr>
          <p:cNvCxnSpPr>
            <a:cxnSpLocks/>
          </p:cNvCxnSpPr>
          <p:nvPr/>
        </p:nvCxnSpPr>
        <p:spPr>
          <a:xfrm flipH="1" flipV="1">
            <a:off x="6100121" y="1119276"/>
            <a:ext cx="22740" cy="5079064"/>
          </a:xfrm>
          <a:prstGeom prst="line">
            <a:avLst/>
          </a:prstGeom>
          <a:ln w="6350" cmpd="sng">
            <a:solidFill>
              <a:srgbClr val="0057A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69063BE2-7F91-48EB-4E99-B09EEA2285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747" y="1730609"/>
            <a:ext cx="2347417" cy="242597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D8EE11AA-91F1-69DA-7804-BEA4603FE9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4503" y="1698158"/>
            <a:ext cx="2373648" cy="2540974"/>
          </a:xfrm>
          <a:prstGeom prst="rect">
            <a:avLst/>
          </a:prstGeom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C164D55-EAEC-A5DD-2AE4-02CABDD6AFCA}"/>
              </a:ext>
            </a:extLst>
          </p:cNvPr>
          <p:cNvCxnSpPr>
            <a:cxnSpLocks/>
          </p:cNvCxnSpPr>
          <p:nvPr/>
        </p:nvCxnSpPr>
        <p:spPr>
          <a:xfrm flipV="1">
            <a:off x="2697844" y="4575424"/>
            <a:ext cx="116757" cy="80850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654E3F3-DB56-2FB7-CF23-A8688B3DFEDC}"/>
              </a:ext>
            </a:extLst>
          </p:cNvPr>
          <p:cNvSpPr txBox="1"/>
          <p:nvPr/>
        </p:nvSpPr>
        <p:spPr>
          <a:xfrm>
            <a:off x="2867164" y="48423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相对准确度</a:t>
            </a:r>
            <a:endParaRPr lang="en-US" altLang="zh-CN" sz="1600" i="0" dirty="0">
              <a:solidFill>
                <a:schemeClr val="accent2">
                  <a:lumMod val="7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1600" i="0" dirty="0">
                <a:solidFill>
                  <a:schemeClr val="accent2">
                    <a:lumMod val="7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突然下降十倍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7B10D9B-D9B3-92F7-52B3-35240A4EEF19}"/>
              </a:ext>
            </a:extLst>
          </p:cNvPr>
          <p:cNvSpPr txBox="1"/>
          <p:nvPr/>
        </p:nvSpPr>
        <p:spPr>
          <a:xfrm>
            <a:off x="3807038" y="4050856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FP8 </a:t>
            </a:r>
            <a:r>
              <a:rPr lang="zh-CN" altLang="en-US" sz="1600" b="1" dirty="0"/>
              <a:t>量化误差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DE8C3D2-EC10-2D24-FA4B-755A30E5A87D}"/>
              </a:ext>
            </a:extLst>
          </p:cNvPr>
          <p:cNvSpPr txBox="1"/>
          <p:nvPr/>
        </p:nvSpPr>
        <p:spPr>
          <a:xfrm>
            <a:off x="992174" y="4050856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FP8 </a:t>
            </a:r>
            <a:r>
              <a:rPr lang="zh-CN" altLang="en-US" sz="1600" b="1" dirty="0"/>
              <a:t>数值分布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43C7EE9-7811-C74A-8E83-F15B671C764B}"/>
              </a:ext>
            </a:extLst>
          </p:cNvPr>
          <p:cNvSpPr txBox="1"/>
          <p:nvPr/>
        </p:nvSpPr>
        <p:spPr>
          <a:xfrm>
            <a:off x="2390314" y="6528888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FP8 </a:t>
            </a:r>
            <a:r>
              <a:rPr lang="zh-CN" altLang="en-US" sz="1600" b="1" dirty="0"/>
              <a:t>相对误差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F6DBE8A-1FB8-C554-0A42-78A6769D4431}"/>
              </a:ext>
            </a:extLst>
          </p:cNvPr>
          <p:cNvSpPr txBox="1"/>
          <p:nvPr/>
        </p:nvSpPr>
        <p:spPr>
          <a:xfrm>
            <a:off x="7034653" y="4050856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NEW8 </a:t>
            </a:r>
            <a:r>
              <a:rPr lang="zh-CN" altLang="en-US" sz="1600" b="1" dirty="0"/>
              <a:t>数值分布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3F5A39A-F4CA-F637-2F71-00F62E410111}"/>
              </a:ext>
            </a:extLst>
          </p:cNvPr>
          <p:cNvSpPr txBox="1"/>
          <p:nvPr/>
        </p:nvSpPr>
        <p:spPr>
          <a:xfrm>
            <a:off x="9699373" y="4050856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NEW8 </a:t>
            </a:r>
            <a:r>
              <a:rPr lang="zh-CN" altLang="en-US" sz="1600" b="1" dirty="0"/>
              <a:t>量化误差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DBFDCAE-28B8-5AEF-1C0D-88F4918712FB}"/>
              </a:ext>
            </a:extLst>
          </p:cNvPr>
          <p:cNvSpPr txBox="1"/>
          <p:nvPr/>
        </p:nvSpPr>
        <p:spPr>
          <a:xfrm>
            <a:off x="8260111" y="6516776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NEW 8 vs FP8 </a:t>
            </a:r>
            <a:r>
              <a:rPr lang="zh-CN" altLang="en-US" sz="1600" b="1" dirty="0"/>
              <a:t>相对误差</a:t>
            </a:r>
            <a:r>
              <a:rPr lang="en-US" altLang="zh-CN" sz="1600" b="1" dirty="0"/>
              <a:t> </a:t>
            </a:r>
            <a:endParaRPr lang="zh-CN" altLang="en-US" sz="1600" b="1" dirty="0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BC7530CB-4B0B-E403-6FA2-3BF10825A3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8291" y="1698158"/>
            <a:ext cx="2998787" cy="2456105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5CF08544-028C-8D75-AA58-C10A972EC6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1780" y="4331223"/>
            <a:ext cx="5181865" cy="22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26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方案比较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5655EA-8934-D17B-DCFF-D85B3DC64CE7}"/>
              </a:ext>
            </a:extLst>
          </p:cNvPr>
          <p:cNvGraphicFramePr>
            <a:graphicFrameLocks noGrp="1"/>
          </p:cNvGraphicFramePr>
          <p:nvPr/>
        </p:nvGraphicFramePr>
        <p:xfrm>
          <a:off x="726792" y="1066503"/>
          <a:ext cx="10679451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0583">
                  <a:extLst>
                    <a:ext uri="{9D8B030D-6E8A-4147-A177-3AD203B41FA5}">
                      <a16:colId xmlns:a16="http://schemas.microsoft.com/office/drawing/2014/main" val="1383744160"/>
                    </a:ext>
                  </a:extLst>
                </a:gridCol>
                <a:gridCol w="1637992">
                  <a:extLst>
                    <a:ext uri="{9D8B030D-6E8A-4147-A177-3AD203B41FA5}">
                      <a16:colId xmlns:a16="http://schemas.microsoft.com/office/drawing/2014/main" val="2452018834"/>
                    </a:ext>
                  </a:extLst>
                </a:gridCol>
                <a:gridCol w="1726444">
                  <a:extLst>
                    <a:ext uri="{9D8B030D-6E8A-4147-A177-3AD203B41FA5}">
                      <a16:colId xmlns:a16="http://schemas.microsoft.com/office/drawing/2014/main" val="894412495"/>
                    </a:ext>
                  </a:extLst>
                </a:gridCol>
                <a:gridCol w="1544616">
                  <a:extLst>
                    <a:ext uri="{9D8B030D-6E8A-4147-A177-3AD203B41FA5}">
                      <a16:colId xmlns:a16="http://schemas.microsoft.com/office/drawing/2014/main" val="3241518195"/>
                    </a:ext>
                  </a:extLst>
                </a:gridCol>
                <a:gridCol w="1779908">
                  <a:extLst>
                    <a:ext uri="{9D8B030D-6E8A-4147-A177-3AD203B41FA5}">
                      <a16:colId xmlns:a16="http://schemas.microsoft.com/office/drawing/2014/main" val="2485633611"/>
                    </a:ext>
                  </a:extLst>
                </a:gridCol>
                <a:gridCol w="1779908">
                  <a:extLst>
                    <a:ext uri="{9D8B030D-6E8A-4147-A177-3AD203B41FA5}">
                      <a16:colId xmlns:a16="http://schemas.microsoft.com/office/drawing/2014/main" val="842561257"/>
                    </a:ext>
                  </a:extLst>
                </a:gridCol>
              </a:tblGrid>
              <a:tr h="351464"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FP8 E5M2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FP8 E4M3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New 8 E2M5 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FP8 E3M4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FP8 E2M5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64126"/>
                  </a:ext>
                </a:extLst>
              </a:tr>
              <a:tr h="351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57344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448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93.1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7.75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591816"/>
                  </a:ext>
                </a:extLst>
              </a:tr>
              <a:tr h="351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最小值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1.53e-05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1.95e-03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1.07e-02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1.56e-02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3.13e-02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42207"/>
                  </a:ext>
                </a:extLst>
              </a:tr>
              <a:tr h="22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平均相对误差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[0.1,30]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0.0440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0.0220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0.0179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0.0126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297401"/>
                  </a:ext>
                </a:extLst>
              </a:tr>
              <a:tr h="22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量化误差过大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量化误差较大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存储范围较小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存储范围过小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626488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118840E-65CD-3D20-EFF6-CB7D37065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981" y="3025829"/>
            <a:ext cx="4553451" cy="3415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ECD46C-B029-4D26-0E16-F1F102773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5884" y="2991748"/>
            <a:ext cx="4589291" cy="34419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29722F-671B-EC3B-8714-C0A369EEBD21}"/>
              </a:ext>
            </a:extLst>
          </p:cNvPr>
          <p:cNvSpPr txBox="1"/>
          <p:nvPr/>
        </p:nvSpPr>
        <p:spPr>
          <a:xfrm>
            <a:off x="1344370" y="6284890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2  IEEE-style FP8 vs NEW 8bit </a:t>
            </a:r>
            <a:r>
              <a:rPr lang="zh-CN" altLang="en-US" sz="1600" dirty="0"/>
              <a:t>数值分布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49C057-6557-EE0B-CF79-B35C8AAA71A5}"/>
              </a:ext>
            </a:extLst>
          </p:cNvPr>
          <p:cNvSpPr txBox="1"/>
          <p:nvPr/>
        </p:nvSpPr>
        <p:spPr>
          <a:xfrm>
            <a:off x="7108124" y="6284890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图</a:t>
            </a:r>
            <a:r>
              <a:rPr lang="en-US" altLang="zh-CN" sz="1600" dirty="0"/>
              <a:t>3  IEEE-style FP8 vs NEW 8bit </a:t>
            </a:r>
            <a:r>
              <a:rPr lang="zh-CN" altLang="en-US" sz="1600" dirty="0"/>
              <a:t>数值对数分布</a:t>
            </a:r>
          </a:p>
        </p:txBody>
      </p:sp>
    </p:spTree>
    <p:extLst>
      <p:ext uri="{BB962C8B-B14F-4D97-AF65-F5344CB8AC3E}">
        <p14:creationId xmlns:p14="http://schemas.microsoft.com/office/powerpoint/2010/main" val="1985849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 107">
            <a:extLst>
              <a:ext uri="{FF2B5EF4-FFF2-40B4-BE49-F238E27FC236}">
                <a16:creationId xmlns:a16="http://schemas.microsoft.com/office/drawing/2014/main" id="{789AAC1F-7630-8A6C-CF5C-D3965809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530" y="3632985"/>
            <a:ext cx="332660" cy="1029027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B56E3A70-4528-FCA1-8C49-DCE5E752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71" y="2839474"/>
            <a:ext cx="1141440" cy="412454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8AADB8D-08F0-CD29-DBC3-A5690C0F71AB}"/>
              </a:ext>
            </a:extLst>
          </p:cNvPr>
          <p:cNvSpPr/>
          <p:nvPr/>
        </p:nvSpPr>
        <p:spPr>
          <a:xfrm>
            <a:off x="354910" y="83097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7AFC997-D844-BB1E-3455-0052FEDF6069}"/>
              </a:ext>
            </a:extLst>
          </p:cNvPr>
          <p:cNvSpPr/>
          <p:nvPr/>
        </p:nvSpPr>
        <p:spPr>
          <a:xfrm>
            <a:off x="3452471" y="1671757"/>
            <a:ext cx="138896" cy="12882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9084F1E-F575-2BC9-582E-325EA28CAF96}"/>
              </a:ext>
            </a:extLst>
          </p:cNvPr>
          <p:cNvSpPr/>
          <p:nvPr/>
        </p:nvSpPr>
        <p:spPr>
          <a:xfrm>
            <a:off x="3452471" y="6284890"/>
            <a:ext cx="138896" cy="12882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弧形 26">
            <a:extLst>
              <a:ext uri="{FF2B5EF4-FFF2-40B4-BE49-F238E27FC236}">
                <a16:creationId xmlns:a16="http://schemas.microsoft.com/office/drawing/2014/main" id="{E45ED0EB-C75E-6509-84CB-ED1BAE913945}"/>
              </a:ext>
            </a:extLst>
          </p:cNvPr>
          <p:cNvSpPr/>
          <p:nvPr/>
        </p:nvSpPr>
        <p:spPr>
          <a:xfrm rot="10800000">
            <a:off x="1066799" y="1553343"/>
            <a:ext cx="2384433" cy="4860376"/>
          </a:xfrm>
          <a:prstGeom prst="curvedLeftArrow">
            <a:avLst>
              <a:gd name="adj1" fmla="val 5131"/>
              <a:gd name="adj2" fmla="val 16733"/>
              <a:gd name="adj3" fmla="val 86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箭头: 右弧形 27">
            <a:extLst>
              <a:ext uri="{FF2B5EF4-FFF2-40B4-BE49-F238E27FC236}">
                <a16:creationId xmlns:a16="http://schemas.microsoft.com/office/drawing/2014/main" id="{244BCA53-EFC7-7E3C-C2BB-FAD4CDBC75A9}"/>
              </a:ext>
            </a:extLst>
          </p:cNvPr>
          <p:cNvSpPr/>
          <p:nvPr/>
        </p:nvSpPr>
        <p:spPr>
          <a:xfrm rot="10800000" flipH="1">
            <a:off x="3612603" y="1553343"/>
            <a:ext cx="2289243" cy="4860376"/>
          </a:xfrm>
          <a:prstGeom prst="curvedLeftArrow">
            <a:avLst>
              <a:gd name="adj1" fmla="val 5131"/>
              <a:gd name="adj2" fmla="val 16733"/>
              <a:gd name="adj3" fmla="val 861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3E62D0-A314-2246-559E-D93CB9880EB1}"/>
              </a:ext>
            </a:extLst>
          </p:cNvPr>
          <p:cNvSpPr txBox="1"/>
          <p:nvPr/>
        </p:nvSpPr>
        <p:spPr>
          <a:xfrm>
            <a:off x="3015080" y="641371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00000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5FD0E0-7C1D-2FA5-E9D8-139519985EE9}"/>
              </a:ext>
            </a:extLst>
          </p:cNvPr>
          <p:cNvSpPr txBox="1"/>
          <p:nvPr/>
        </p:nvSpPr>
        <p:spPr>
          <a:xfrm>
            <a:off x="4048754" y="629179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00001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BC0485A-8A33-C2F8-219A-FEC93A23194E}"/>
              </a:ext>
            </a:extLst>
          </p:cNvPr>
          <p:cNvSpPr txBox="1"/>
          <p:nvPr/>
        </p:nvSpPr>
        <p:spPr>
          <a:xfrm>
            <a:off x="4897724" y="587642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00010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E1F2C6-EE91-7F02-C343-B33DE04A5AD0}"/>
              </a:ext>
            </a:extLst>
          </p:cNvPr>
          <p:cNvSpPr txBox="1"/>
          <p:nvPr/>
        </p:nvSpPr>
        <p:spPr>
          <a:xfrm>
            <a:off x="5384494" y="5479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BAA0AC0-9405-E446-D52C-9CD086755DE6}"/>
              </a:ext>
            </a:extLst>
          </p:cNvPr>
          <p:cNvSpPr txBox="1"/>
          <p:nvPr/>
        </p:nvSpPr>
        <p:spPr>
          <a:xfrm>
            <a:off x="5841101" y="442921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01111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B8F622-C658-8B86-193F-1EB49BA06550}"/>
              </a:ext>
            </a:extLst>
          </p:cNvPr>
          <p:cNvSpPr txBox="1"/>
          <p:nvPr/>
        </p:nvSpPr>
        <p:spPr>
          <a:xfrm>
            <a:off x="5923081" y="388689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10000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BA396C-83EA-302A-EDEF-53342FDF76C2}"/>
              </a:ext>
            </a:extLst>
          </p:cNvPr>
          <p:cNvSpPr txBox="1"/>
          <p:nvPr/>
        </p:nvSpPr>
        <p:spPr>
          <a:xfrm>
            <a:off x="5687472" y="500827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01110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367C24-95E7-E453-A9B2-38A741A8F269}"/>
              </a:ext>
            </a:extLst>
          </p:cNvPr>
          <p:cNvSpPr txBox="1"/>
          <p:nvPr/>
        </p:nvSpPr>
        <p:spPr>
          <a:xfrm>
            <a:off x="4041696" y="145826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11111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E235AAF-4335-6869-913C-0FC408B37D69}"/>
              </a:ext>
            </a:extLst>
          </p:cNvPr>
          <p:cNvSpPr txBox="1"/>
          <p:nvPr/>
        </p:nvSpPr>
        <p:spPr>
          <a:xfrm>
            <a:off x="4847605" y="1781822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11110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8067984-F2F8-6EE8-7826-8CBDE073D786}"/>
              </a:ext>
            </a:extLst>
          </p:cNvPr>
          <p:cNvSpPr txBox="1"/>
          <p:nvPr/>
        </p:nvSpPr>
        <p:spPr>
          <a:xfrm>
            <a:off x="5384494" y="2247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AF2C39-6B30-8F03-53DD-4A559605CF32}"/>
              </a:ext>
            </a:extLst>
          </p:cNvPr>
          <p:cNvSpPr txBox="1"/>
          <p:nvPr/>
        </p:nvSpPr>
        <p:spPr>
          <a:xfrm>
            <a:off x="5687472" y="265369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8D087A7-BAF3-3611-3D0E-440363B7333F}"/>
              </a:ext>
            </a:extLst>
          </p:cNvPr>
          <p:cNvSpPr txBox="1"/>
          <p:nvPr/>
        </p:nvSpPr>
        <p:spPr>
          <a:xfrm>
            <a:off x="5851063" y="325086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10001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E4C2C4E-2890-BCB4-39DB-8169D330F717}"/>
              </a:ext>
            </a:extLst>
          </p:cNvPr>
          <p:cNvSpPr txBox="1"/>
          <p:nvPr/>
        </p:nvSpPr>
        <p:spPr>
          <a:xfrm>
            <a:off x="96477" y="387705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10000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50F82FC-7344-6D91-AA07-3A8A47778C79}"/>
              </a:ext>
            </a:extLst>
          </p:cNvPr>
          <p:cNvSpPr txBox="1"/>
          <p:nvPr/>
        </p:nvSpPr>
        <p:spPr>
          <a:xfrm>
            <a:off x="162822" y="323963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10001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FC6AA7-60A7-CF75-A48E-79457C1DBDA3}"/>
              </a:ext>
            </a:extLst>
          </p:cNvPr>
          <p:cNvSpPr txBox="1"/>
          <p:nvPr/>
        </p:nvSpPr>
        <p:spPr>
          <a:xfrm>
            <a:off x="354910" y="265369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A3D79A0-2C38-AB83-CB4E-6D4FC6DEE2F7}"/>
              </a:ext>
            </a:extLst>
          </p:cNvPr>
          <p:cNvSpPr txBox="1"/>
          <p:nvPr/>
        </p:nvSpPr>
        <p:spPr>
          <a:xfrm>
            <a:off x="1008522" y="22470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194B6F0-3733-1B2B-3961-F06F24127D14}"/>
              </a:ext>
            </a:extLst>
          </p:cNvPr>
          <p:cNvSpPr txBox="1"/>
          <p:nvPr/>
        </p:nvSpPr>
        <p:spPr>
          <a:xfrm>
            <a:off x="1221881" y="1781822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11110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9688A8F-A74F-7EBC-F83B-C8CAE6EBC187}"/>
              </a:ext>
            </a:extLst>
          </p:cNvPr>
          <p:cNvSpPr txBox="1"/>
          <p:nvPr/>
        </p:nvSpPr>
        <p:spPr>
          <a:xfrm>
            <a:off x="1953363" y="145826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11111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1FF9F2A-0DBB-9183-49D7-85F169794E40}"/>
              </a:ext>
            </a:extLst>
          </p:cNvPr>
          <p:cNvSpPr txBox="1"/>
          <p:nvPr/>
        </p:nvSpPr>
        <p:spPr>
          <a:xfrm>
            <a:off x="162821" y="4446166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01111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4CE78AF-E9E2-ED9D-0C3F-50B43C756938}"/>
              </a:ext>
            </a:extLst>
          </p:cNvPr>
          <p:cNvSpPr txBox="1"/>
          <p:nvPr/>
        </p:nvSpPr>
        <p:spPr>
          <a:xfrm>
            <a:off x="371848" y="504995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01110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0BBC570-42A5-38D7-CAE4-C15A5A8D0B2B}"/>
              </a:ext>
            </a:extLst>
          </p:cNvPr>
          <p:cNvSpPr txBox="1"/>
          <p:nvPr/>
        </p:nvSpPr>
        <p:spPr>
          <a:xfrm>
            <a:off x="1002309" y="5479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DCC61FA-CB21-D331-B0C0-E7EDA774358C}"/>
              </a:ext>
            </a:extLst>
          </p:cNvPr>
          <p:cNvSpPr txBox="1"/>
          <p:nvPr/>
        </p:nvSpPr>
        <p:spPr>
          <a:xfrm>
            <a:off x="1075156" y="587839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00010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135EE63-6DDF-BD36-A602-201AD13FD44B}"/>
              </a:ext>
            </a:extLst>
          </p:cNvPr>
          <p:cNvSpPr txBox="1"/>
          <p:nvPr/>
        </p:nvSpPr>
        <p:spPr>
          <a:xfrm>
            <a:off x="1953363" y="628489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00001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F694A23-DC1C-8B83-315E-B9C66CE18700}"/>
              </a:ext>
            </a:extLst>
          </p:cNvPr>
          <p:cNvSpPr txBox="1"/>
          <p:nvPr/>
        </p:nvSpPr>
        <p:spPr>
          <a:xfrm>
            <a:off x="3015080" y="128304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00000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C308DAD-A543-C695-0220-D97E8CCC6341}"/>
              </a:ext>
            </a:extLst>
          </p:cNvPr>
          <p:cNvSpPr txBox="1"/>
          <p:nvPr/>
        </p:nvSpPr>
        <p:spPr>
          <a:xfrm>
            <a:off x="3362931" y="58950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4DF6FB1-C9AC-ED1A-7009-2077676B85F1}"/>
              </a:ext>
            </a:extLst>
          </p:cNvPr>
          <p:cNvSpPr txBox="1"/>
          <p:nvPr/>
        </p:nvSpPr>
        <p:spPr>
          <a:xfrm>
            <a:off x="3275756" y="17812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E3FF487-3C8B-38E6-A2A7-3C32FB8DC597}"/>
              </a:ext>
            </a:extLst>
          </p:cNvPr>
          <p:cNvSpPr txBox="1"/>
          <p:nvPr/>
        </p:nvSpPr>
        <p:spPr>
          <a:xfrm>
            <a:off x="3711340" y="188792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3B5AC52-1F8B-4981-287F-AF71ABF23683}"/>
              </a:ext>
            </a:extLst>
          </p:cNvPr>
          <p:cNvSpPr txBox="1"/>
          <p:nvPr/>
        </p:nvSpPr>
        <p:spPr>
          <a:xfrm>
            <a:off x="4247532" y="222116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97830C7-CE0F-7F06-2C8D-A902FB50516B}"/>
              </a:ext>
            </a:extLst>
          </p:cNvPr>
          <p:cNvSpPr txBox="1"/>
          <p:nvPr/>
        </p:nvSpPr>
        <p:spPr>
          <a:xfrm>
            <a:off x="4699330" y="24647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1DC4B71-C937-E2E5-12FD-C1368E571954}"/>
              </a:ext>
            </a:extLst>
          </p:cNvPr>
          <p:cNvSpPr txBox="1"/>
          <p:nvPr/>
        </p:nvSpPr>
        <p:spPr>
          <a:xfrm>
            <a:off x="4816500" y="280393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BEB28C-3D1E-9C74-548F-FE603D2EBF09}"/>
              </a:ext>
            </a:extLst>
          </p:cNvPr>
          <p:cNvSpPr txBox="1"/>
          <p:nvPr/>
        </p:nvSpPr>
        <p:spPr>
          <a:xfrm>
            <a:off x="5034517" y="333878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BC3A6D9-0DF2-5ADB-CEE3-858E3497AE6C}"/>
              </a:ext>
            </a:extLst>
          </p:cNvPr>
          <p:cNvSpPr txBox="1"/>
          <p:nvPr/>
        </p:nvSpPr>
        <p:spPr>
          <a:xfrm>
            <a:off x="5199778" y="388110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EFB8D73-14C3-B803-AAE9-9836DB72C1A0}"/>
              </a:ext>
            </a:extLst>
          </p:cNvPr>
          <p:cNvSpPr txBox="1"/>
          <p:nvPr/>
        </p:nvSpPr>
        <p:spPr>
          <a:xfrm>
            <a:off x="5034517" y="442342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F753F9A-A349-9BA6-2EFE-C1167216C510}"/>
              </a:ext>
            </a:extLst>
          </p:cNvPr>
          <p:cNvSpPr txBox="1"/>
          <p:nvPr/>
        </p:nvSpPr>
        <p:spPr>
          <a:xfrm>
            <a:off x="4856426" y="490762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1FC999A-6353-B184-E89E-83C28DA992ED}"/>
              </a:ext>
            </a:extLst>
          </p:cNvPr>
          <p:cNvSpPr txBox="1"/>
          <p:nvPr/>
        </p:nvSpPr>
        <p:spPr>
          <a:xfrm>
            <a:off x="4754635" y="53141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6332B2C-6F15-C76D-A90E-FC7BA74C7335}"/>
              </a:ext>
            </a:extLst>
          </p:cNvPr>
          <p:cNvSpPr txBox="1"/>
          <p:nvPr/>
        </p:nvSpPr>
        <p:spPr>
          <a:xfrm>
            <a:off x="4387877" y="5609181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F0F11DD-FB7C-979A-63F2-61C41553ED44}"/>
              </a:ext>
            </a:extLst>
          </p:cNvPr>
          <p:cNvSpPr txBox="1"/>
          <p:nvPr/>
        </p:nvSpPr>
        <p:spPr>
          <a:xfrm>
            <a:off x="3765095" y="589508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95E3AC4-01EC-9414-BD9E-147BC960F312}"/>
              </a:ext>
            </a:extLst>
          </p:cNvPr>
          <p:cNvSpPr txBox="1"/>
          <p:nvPr/>
        </p:nvSpPr>
        <p:spPr>
          <a:xfrm>
            <a:off x="2489782" y="188792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D6D08C3-DA34-642A-B006-0F5089E85B79}"/>
              </a:ext>
            </a:extLst>
          </p:cNvPr>
          <p:cNvSpPr txBox="1"/>
          <p:nvPr/>
        </p:nvSpPr>
        <p:spPr>
          <a:xfrm>
            <a:off x="1934905" y="222116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828F3E3-48AC-FDEE-7169-D50F02049F74}"/>
              </a:ext>
            </a:extLst>
          </p:cNvPr>
          <p:cNvSpPr txBox="1"/>
          <p:nvPr/>
        </p:nvSpPr>
        <p:spPr>
          <a:xfrm>
            <a:off x="1630197" y="24647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CACC4E5-78F8-5BEA-EEE9-FBDB93539EE0}"/>
              </a:ext>
            </a:extLst>
          </p:cNvPr>
          <p:cNvSpPr txBox="1"/>
          <p:nvPr/>
        </p:nvSpPr>
        <p:spPr>
          <a:xfrm>
            <a:off x="1393324" y="280393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1DB16F7-F142-9F98-FFEB-1C430F945171}"/>
              </a:ext>
            </a:extLst>
          </p:cNvPr>
          <p:cNvSpPr txBox="1"/>
          <p:nvPr/>
        </p:nvSpPr>
        <p:spPr>
          <a:xfrm>
            <a:off x="1168348" y="333878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FF66F3D-1DD4-3CE1-2174-53F591ADAB3C}"/>
              </a:ext>
            </a:extLst>
          </p:cNvPr>
          <p:cNvSpPr txBox="1"/>
          <p:nvPr/>
        </p:nvSpPr>
        <p:spPr>
          <a:xfrm>
            <a:off x="1109307" y="388110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5E4AD83-DC1F-903E-838B-1293A55A5662}"/>
              </a:ext>
            </a:extLst>
          </p:cNvPr>
          <p:cNvSpPr txBox="1"/>
          <p:nvPr/>
        </p:nvSpPr>
        <p:spPr>
          <a:xfrm>
            <a:off x="1181605" y="442342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170DC63-EB70-D550-584F-CD7AD625CBD8}"/>
              </a:ext>
            </a:extLst>
          </p:cNvPr>
          <p:cNvSpPr txBox="1"/>
          <p:nvPr/>
        </p:nvSpPr>
        <p:spPr>
          <a:xfrm>
            <a:off x="1432321" y="490762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0EDFB61-03DE-46FF-B560-7A73A8365D7D}"/>
              </a:ext>
            </a:extLst>
          </p:cNvPr>
          <p:cNvSpPr txBox="1"/>
          <p:nvPr/>
        </p:nvSpPr>
        <p:spPr>
          <a:xfrm>
            <a:off x="1575915" y="53141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61A82CC-C55F-9701-318C-D445A2108BFC}"/>
              </a:ext>
            </a:extLst>
          </p:cNvPr>
          <p:cNvSpPr txBox="1"/>
          <p:nvPr/>
        </p:nvSpPr>
        <p:spPr>
          <a:xfrm>
            <a:off x="2014547" y="560918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85CA82F-CCF4-2DE1-DE1F-5E2DCB7756D8}"/>
              </a:ext>
            </a:extLst>
          </p:cNvPr>
          <p:cNvSpPr txBox="1"/>
          <p:nvPr/>
        </p:nvSpPr>
        <p:spPr>
          <a:xfrm>
            <a:off x="2667252" y="589508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1/32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B102FC3E-9EFA-C001-8322-3AA0105B2F95}"/>
              </a:ext>
            </a:extLst>
          </p:cNvPr>
          <p:cNvCxnSpPr>
            <a:cxnSpLocks/>
          </p:cNvCxnSpPr>
          <p:nvPr/>
        </p:nvCxnSpPr>
        <p:spPr>
          <a:xfrm>
            <a:off x="2040173" y="4052175"/>
            <a:ext cx="301077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D54AA361-B44C-B220-C538-495422690800}"/>
              </a:ext>
            </a:extLst>
          </p:cNvPr>
          <p:cNvCxnSpPr>
            <a:cxnSpLocks/>
          </p:cNvCxnSpPr>
          <p:nvPr/>
        </p:nvCxnSpPr>
        <p:spPr>
          <a:xfrm>
            <a:off x="3504442" y="2539320"/>
            <a:ext cx="11279" cy="29082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图片 108">
            <a:extLst>
              <a:ext uri="{FF2B5EF4-FFF2-40B4-BE49-F238E27FC236}">
                <a16:creationId xmlns:a16="http://schemas.microsoft.com/office/drawing/2014/main" id="{4CA22C85-3354-8EBD-05EA-D2F9795AE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958" y="1419835"/>
            <a:ext cx="1971007" cy="712214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A11C0673-9C01-FC2D-48A3-046F1CAD5B1C}"/>
              </a:ext>
            </a:extLst>
          </p:cNvPr>
          <p:cNvSpPr/>
          <p:nvPr/>
        </p:nvSpPr>
        <p:spPr>
          <a:xfrm>
            <a:off x="8291965" y="1326773"/>
            <a:ext cx="3159806" cy="8187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取反操作，绕垂直轴旋转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（符号位取反）</a:t>
            </a: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408514F7-A013-FBEF-5E2E-580C23D2F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652" y="2247010"/>
            <a:ext cx="602032" cy="1267207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B306AFE8-5EB6-2A11-628D-09BFAE5890A0}"/>
              </a:ext>
            </a:extLst>
          </p:cNvPr>
          <p:cNvSpPr/>
          <p:nvPr/>
        </p:nvSpPr>
        <p:spPr>
          <a:xfrm>
            <a:off x="7637098" y="2376787"/>
            <a:ext cx="5339368" cy="10475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取倒数操作，绕水平轴旋转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（除符号位，其余位取反加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，指数位取反）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44BC91F-6BAB-B526-303A-2B13F72A33DE}"/>
              </a:ext>
            </a:extLst>
          </p:cNvPr>
          <p:cNvSpPr/>
          <p:nvPr/>
        </p:nvSpPr>
        <p:spPr>
          <a:xfrm>
            <a:off x="6833490" y="3632985"/>
            <a:ext cx="5479331" cy="35874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该编码可以将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＋和−，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  <a:sym typeface="+mn-ea"/>
              </a:rPr>
              <a:t>÷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置于同等地位。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对于浮点数，将运算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x ÷ y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替换为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x × (1/y)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是不准确的，例如，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 ÷ 3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可能精确地计算为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，但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 × (1/3)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将得到类似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0.9999⋯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的结果。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另一方面，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x − y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通常可以视为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x + (−y) ,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加法和减法可以共享硬件。通过此处描述的系统，乘法和除法也可以共享硬件。</a:t>
            </a:r>
          </a:p>
        </p:txBody>
      </p:sp>
      <p:graphicFrame>
        <p:nvGraphicFramePr>
          <p:cNvPr id="115" name="对象 114">
            <a:extLst>
              <a:ext uri="{FF2B5EF4-FFF2-40B4-BE49-F238E27FC236}">
                <a16:creationId xmlns:a16="http://schemas.microsoft.com/office/drawing/2014/main" id="{8496611D-AF34-2302-1A45-6D9B98F9F0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5807" y="772443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966716" imgH="255805" progId="Equation.AxMath">
                  <p:embed/>
                </p:oleObj>
              </mc:Choice>
              <mc:Fallback>
                <p:oleObj name="AxMath" r:id="rId8" imgW="1966716" imgH="255805" progId="Equation.AxMath">
                  <p:embed/>
                  <p:pic>
                    <p:nvPicPr>
                      <p:cNvPr id="115" name="对象 114">
                        <a:extLst>
                          <a:ext uri="{FF2B5EF4-FFF2-40B4-BE49-F238E27FC236}">
                            <a16:creationId xmlns:a16="http://schemas.microsoft.com/office/drawing/2014/main" id="{8496611D-AF34-2302-1A45-6D9B98F9F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5807" y="772443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6692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3D03AD34-0F28-1099-D2A9-25BC389137B1}"/>
              </a:ext>
            </a:extLst>
          </p:cNvPr>
          <p:cNvGrpSpPr/>
          <p:nvPr/>
        </p:nvGrpSpPr>
        <p:grpSpPr>
          <a:xfrm>
            <a:off x="229552" y="876148"/>
            <a:ext cx="11732895" cy="5981851"/>
            <a:chOff x="470701" y="1239137"/>
            <a:chExt cx="11250595" cy="5343941"/>
          </a:xfrm>
        </p:grpSpPr>
        <p:pic>
          <p:nvPicPr>
            <p:cNvPr id="64" name="Picture 1427">
              <a:extLst>
                <a:ext uri="{FF2B5EF4-FFF2-40B4-BE49-F238E27FC236}">
                  <a16:creationId xmlns:a16="http://schemas.microsoft.com/office/drawing/2014/main" id="{726485FA-47F1-8FCC-6283-1AB182F1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70701" y="2775757"/>
              <a:ext cx="5628513" cy="3551324"/>
            </a:xfrm>
            <a:prstGeom prst="rect">
              <a:avLst/>
            </a:prstGeom>
          </p:spPr>
        </p:pic>
        <p:pic>
          <p:nvPicPr>
            <p:cNvPr id="65" name="Picture 1437">
              <a:extLst>
                <a:ext uri="{FF2B5EF4-FFF2-40B4-BE49-F238E27FC236}">
                  <a16:creationId xmlns:a16="http://schemas.microsoft.com/office/drawing/2014/main" id="{FD0E3273-6B9E-84EC-861E-D2A1D3786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18" y="2947099"/>
              <a:ext cx="5763598" cy="3574179"/>
            </a:xfrm>
            <a:prstGeom prst="rect">
              <a:avLst/>
            </a:prstGeom>
          </p:spPr>
        </p:pic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1E40F2C-83DB-8D1A-7577-9A9A38085469}"/>
                </a:ext>
              </a:extLst>
            </p:cNvPr>
            <p:cNvGrpSpPr/>
            <p:nvPr/>
          </p:nvGrpSpPr>
          <p:grpSpPr>
            <a:xfrm>
              <a:off x="470705" y="1239137"/>
              <a:ext cx="11250591" cy="5343941"/>
              <a:chOff x="470705" y="1239137"/>
              <a:chExt cx="11250591" cy="5343941"/>
            </a:xfrm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D344CCC8-08D5-71F2-F5E7-1E5853445C50}"/>
                  </a:ext>
                </a:extLst>
              </p:cNvPr>
              <p:cNvSpPr/>
              <p:nvPr/>
            </p:nvSpPr>
            <p:spPr>
              <a:xfrm>
                <a:off x="470705" y="1239137"/>
                <a:ext cx="11250591" cy="5161655"/>
              </a:xfrm>
              <a:prstGeom prst="roundRect">
                <a:avLst>
                  <a:gd name="adj" fmla="val 4348"/>
                </a:avLst>
              </a:prstGeom>
              <a:noFill/>
              <a:ln w="12700">
                <a:gradFill>
                  <a:gsLst>
                    <a:gs pos="50000">
                      <a:schemeClr val="bg1">
                        <a:alpha val="0"/>
                      </a:schemeClr>
                    </a:gs>
                    <a:gs pos="25000">
                      <a:srgbClr val="0057A7">
                        <a:alpha val="75000"/>
                      </a:srgbClr>
                    </a:gs>
                    <a:gs pos="75000">
                      <a:srgbClr val="0057A7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A63C0CC8-6786-F2EC-1445-40FF0644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1116" y="6071086"/>
                <a:ext cx="2089768" cy="511992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E57BC35-2108-DC61-8F06-A949F233DB0D}"/>
              </a:ext>
            </a:extLst>
          </p:cNvPr>
          <p:cNvGrpSpPr/>
          <p:nvPr/>
        </p:nvGrpSpPr>
        <p:grpSpPr>
          <a:xfrm>
            <a:off x="470704" y="246409"/>
            <a:ext cx="11250592" cy="526680"/>
            <a:chOff x="520861" y="336721"/>
            <a:chExt cx="11250592" cy="526680"/>
          </a:xfrm>
        </p:grpSpPr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64547AA8-4099-3451-3D17-1B6310AB8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966" y="336721"/>
              <a:ext cx="2409487" cy="468147"/>
            </a:xfrm>
            <a:prstGeom prst="rect">
              <a:avLst/>
            </a:prstGeom>
          </p:spPr>
        </p:pic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21CA4686-EB09-B340-785B-1BEBD955E026}"/>
                </a:ext>
              </a:extLst>
            </p:cNvPr>
            <p:cNvCxnSpPr/>
            <p:nvPr/>
          </p:nvCxnSpPr>
          <p:spPr>
            <a:xfrm flipH="1">
              <a:off x="520861" y="863401"/>
              <a:ext cx="11250592" cy="0"/>
            </a:xfrm>
            <a:prstGeom prst="line">
              <a:avLst/>
            </a:prstGeom>
            <a:ln w="9525" cmpd="sng">
              <a:solidFill>
                <a:srgbClr val="0057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D7B7A52-950C-572B-BB9B-13EE9D370748}"/>
                </a:ext>
              </a:extLst>
            </p:cNvPr>
            <p:cNvSpPr txBox="1"/>
            <p:nvPr/>
          </p:nvSpPr>
          <p:spPr>
            <a:xfrm>
              <a:off x="906166" y="364550"/>
              <a:ext cx="8303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低位宽存储方案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以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10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为底数的新</a:t>
              </a:r>
              <a:r>
                <a:rPr lang="en-US" altLang="zh-CN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8bit</a:t>
              </a:r>
              <a:r>
                <a:rPr lang="zh-CN" altLang="en-US" sz="2400" dirty="0">
                  <a:solidFill>
                    <a:srgbClr val="0057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计算方案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A4D63742-13DA-C3AD-A596-6EF8010ECDCB}"/>
                </a:ext>
              </a:extLst>
            </p:cNvPr>
            <p:cNvSpPr/>
            <p:nvPr/>
          </p:nvSpPr>
          <p:spPr>
            <a:xfrm>
              <a:off x="647733" y="445053"/>
              <a:ext cx="258433" cy="278103"/>
            </a:xfrm>
            <a:custGeom>
              <a:avLst/>
              <a:gdLst>
                <a:gd name="connsiteX0" fmla="*/ 0 w 4791806"/>
                <a:gd name="connsiteY0" fmla="*/ 4890475 h 5156521"/>
                <a:gd name="connsiteX1" fmla="*/ 4791806 w 4791806"/>
                <a:gd name="connsiteY1" fmla="*/ 4890475 h 5156521"/>
                <a:gd name="connsiteX2" fmla="*/ 4791806 w 4791806"/>
                <a:gd name="connsiteY2" fmla="*/ 5156521 h 5156521"/>
                <a:gd name="connsiteX3" fmla="*/ 0 w 4791806"/>
                <a:gd name="connsiteY3" fmla="*/ 5156521 h 5156521"/>
                <a:gd name="connsiteX4" fmla="*/ 3833844 w 4791806"/>
                <a:gd name="connsiteY4" fmla="*/ 3643633 h 5156521"/>
                <a:gd name="connsiteX5" fmla="*/ 3833844 w 4791806"/>
                <a:gd name="connsiteY5" fmla="*/ 4259608 h 5156521"/>
                <a:gd name="connsiteX6" fmla="*/ 3959420 w 4791806"/>
                <a:gd name="connsiteY6" fmla="*/ 4259608 h 5156521"/>
                <a:gd name="connsiteX7" fmla="*/ 3959420 w 4791806"/>
                <a:gd name="connsiteY7" fmla="*/ 3643633 h 5156521"/>
                <a:gd name="connsiteX8" fmla="*/ 3605026 w 4791806"/>
                <a:gd name="connsiteY8" fmla="*/ 3643633 h 5156521"/>
                <a:gd name="connsiteX9" fmla="*/ 3605026 w 4791806"/>
                <a:gd name="connsiteY9" fmla="*/ 4259608 h 5156521"/>
                <a:gd name="connsiteX10" fmla="*/ 3617433 w 4791806"/>
                <a:gd name="connsiteY10" fmla="*/ 4259608 h 5156521"/>
                <a:gd name="connsiteX11" fmla="*/ 3730602 w 4791806"/>
                <a:gd name="connsiteY11" fmla="*/ 4259608 h 5156521"/>
                <a:gd name="connsiteX12" fmla="*/ 3730602 w 4791806"/>
                <a:gd name="connsiteY12" fmla="*/ 3643633 h 5156521"/>
                <a:gd name="connsiteX13" fmla="*/ 1060708 w 4791806"/>
                <a:gd name="connsiteY13" fmla="*/ 3643633 h 5156521"/>
                <a:gd name="connsiteX14" fmla="*/ 1060708 w 4791806"/>
                <a:gd name="connsiteY14" fmla="*/ 4259608 h 5156521"/>
                <a:gd name="connsiteX15" fmla="*/ 1186285 w 4791806"/>
                <a:gd name="connsiteY15" fmla="*/ 4259608 h 5156521"/>
                <a:gd name="connsiteX16" fmla="*/ 1186285 w 4791806"/>
                <a:gd name="connsiteY16" fmla="*/ 3643633 h 5156521"/>
                <a:gd name="connsiteX17" fmla="*/ 831885 w 4791806"/>
                <a:gd name="connsiteY17" fmla="*/ 3643633 h 5156521"/>
                <a:gd name="connsiteX18" fmla="*/ 831885 w 4791806"/>
                <a:gd name="connsiteY18" fmla="*/ 4259608 h 5156521"/>
                <a:gd name="connsiteX19" fmla="*/ 844298 w 4791806"/>
                <a:gd name="connsiteY19" fmla="*/ 4259608 h 5156521"/>
                <a:gd name="connsiteX20" fmla="*/ 957466 w 4791806"/>
                <a:gd name="connsiteY20" fmla="*/ 4259608 h 5156521"/>
                <a:gd name="connsiteX21" fmla="*/ 957466 w 4791806"/>
                <a:gd name="connsiteY21" fmla="*/ 3643633 h 5156521"/>
                <a:gd name="connsiteX22" fmla="*/ 3782223 w 4791806"/>
                <a:gd name="connsiteY22" fmla="*/ 3314548 h 5156521"/>
                <a:gd name="connsiteX23" fmla="*/ 3782718 w 4791806"/>
                <a:gd name="connsiteY23" fmla="*/ 3314548 h 5156521"/>
                <a:gd name="connsiteX24" fmla="*/ 4056210 w 4791806"/>
                <a:gd name="connsiteY24" fmla="*/ 3588041 h 5156521"/>
                <a:gd name="connsiteX25" fmla="*/ 4056210 w 4791806"/>
                <a:gd name="connsiteY25" fmla="*/ 4770355 h 5156521"/>
                <a:gd name="connsiteX26" fmla="*/ 3508730 w 4791806"/>
                <a:gd name="connsiteY26" fmla="*/ 4770355 h 5156521"/>
                <a:gd name="connsiteX27" fmla="*/ 3508730 w 4791806"/>
                <a:gd name="connsiteY27" fmla="*/ 3588041 h 5156521"/>
                <a:gd name="connsiteX28" fmla="*/ 3782223 w 4791806"/>
                <a:gd name="connsiteY28" fmla="*/ 3314548 h 5156521"/>
                <a:gd name="connsiteX29" fmla="*/ 1009087 w 4791806"/>
                <a:gd name="connsiteY29" fmla="*/ 3314548 h 5156521"/>
                <a:gd name="connsiteX30" fmla="*/ 1009582 w 4791806"/>
                <a:gd name="connsiteY30" fmla="*/ 3314548 h 5156521"/>
                <a:gd name="connsiteX31" fmla="*/ 1283075 w 4791806"/>
                <a:gd name="connsiteY31" fmla="*/ 3588041 h 5156521"/>
                <a:gd name="connsiteX32" fmla="*/ 1283075 w 4791806"/>
                <a:gd name="connsiteY32" fmla="*/ 4770355 h 5156521"/>
                <a:gd name="connsiteX33" fmla="*/ 735595 w 4791806"/>
                <a:gd name="connsiteY33" fmla="*/ 4770355 h 5156521"/>
                <a:gd name="connsiteX34" fmla="*/ 735595 w 4791806"/>
                <a:gd name="connsiteY34" fmla="*/ 3588041 h 5156521"/>
                <a:gd name="connsiteX35" fmla="*/ 1009087 w 4791806"/>
                <a:gd name="connsiteY35" fmla="*/ 3314548 h 5156521"/>
                <a:gd name="connsiteX36" fmla="*/ 2395905 w 4791806"/>
                <a:gd name="connsiteY36" fmla="*/ 3231160 h 5156521"/>
                <a:gd name="connsiteX37" fmla="*/ 2718533 w 4791806"/>
                <a:gd name="connsiteY37" fmla="*/ 3553793 h 5156521"/>
                <a:gd name="connsiteX38" fmla="*/ 2718533 w 4791806"/>
                <a:gd name="connsiteY38" fmla="*/ 4770854 h 5156521"/>
                <a:gd name="connsiteX39" fmla="*/ 2621742 w 4791806"/>
                <a:gd name="connsiteY39" fmla="*/ 4770854 h 5156521"/>
                <a:gd name="connsiteX40" fmla="*/ 2621742 w 4791806"/>
                <a:gd name="connsiteY40" fmla="*/ 3553793 h 5156521"/>
                <a:gd name="connsiteX41" fmla="*/ 2395905 w 4791806"/>
                <a:gd name="connsiteY41" fmla="*/ 3327951 h 5156521"/>
                <a:gd name="connsiteX42" fmla="*/ 2170062 w 4791806"/>
                <a:gd name="connsiteY42" fmla="*/ 3553793 h 5156521"/>
                <a:gd name="connsiteX43" fmla="*/ 2170062 w 4791806"/>
                <a:gd name="connsiteY43" fmla="*/ 4770854 h 5156521"/>
                <a:gd name="connsiteX44" fmla="*/ 2073272 w 4791806"/>
                <a:gd name="connsiteY44" fmla="*/ 4770854 h 5156521"/>
                <a:gd name="connsiteX45" fmla="*/ 2073272 w 4791806"/>
                <a:gd name="connsiteY45" fmla="*/ 3553793 h 5156521"/>
                <a:gd name="connsiteX46" fmla="*/ 2395905 w 4791806"/>
                <a:gd name="connsiteY46" fmla="*/ 3231160 h 5156521"/>
                <a:gd name="connsiteX47" fmla="*/ 3833844 w 4791806"/>
                <a:gd name="connsiteY47" fmla="*/ 2418129 h 5156521"/>
                <a:gd name="connsiteX48" fmla="*/ 4169875 w 4791806"/>
                <a:gd name="connsiteY48" fmla="*/ 2418129 h 5156521"/>
                <a:gd name="connsiteX49" fmla="*/ 4169875 w 4791806"/>
                <a:gd name="connsiteY49" fmla="*/ 2971065 h 5156521"/>
                <a:gd name="connsiteX50" fmla="*/ 3833844 w 4791806"/>
                <a:gd name="connsiteY50" fmla="*/ 2971065 h 5156521"/>
                <a:gd name="connsiteX51" fmla="*/ 3394571 w 4791806"/>
                <a:gd name="connsiteY51" fmla="*/ 2418129 h 5156521"/>
                <a:gd name="connsiteX52" fmla="*/ 3730602 w 4791806"/>
                <a:gd name="connsiteY52" fmla="*/ 2418129 h 5156521"/>
                <a:gd name="connsiteX53" fmla="*/ 3730602 w 4791806"/>
                <a:gd name="connsiteY53" fmla="*/ 2971065 h 5156521"/>
                <a:gd name="connsiteX54" fmla="*/ 3394571 w 4791806"/>
                <a:gd name="connsiteY54" fmla="*/ 2971065 h 5156521"/>
                <a:gd name="connsiteX55" fmla="*/ 2447526 w 4791806"/>
                <a:gd name="connsiteY55" fmla="*/ 2418129 h 5156521"/>
                <a:gd name="connsiteX56" fmla="*/ 2783557 w 4791806"/>
                <a:gd name="connsiteY56" fmla="*/ 2418129 h 5156521"/>
                <a:gd name="connsiteX57" fmla="*/ 2783557 w 4791806"/>
                <a:gd name="connsiteY57" fmla="*/ 2971065 h 5156521"/>
                <a:gd name="connsiteX58" fmla="*/ 2447526 w 4791806"/>
                <a:gd name="connsiteY58" fmla="*/ 2971065 h 5156521"/>
                <a:gd name="connsiteX59" fmla="*/ 2008249 w 4791806"/>
                <a:gd name="connsiteY59" fmla="*/ 2418129 h 5156521"/>
                <a:gd name="connsiteX60" fmla="*/ 2344280 w 4791806"/>
                <a:gd name="connsiteY60" fmla="*/ 2418129 h 5156521"/>
                <a:gd name="connsiteX61" fmla="*/ 2344280 w 4791806"/>
                <a:gd name="connsiteY61" fmla="*/ 2971065 h 5156521"/>
                <a:gd name="connsiteX62" fmla="*/ 2008249 w 4791806"/>
                <a:gd name="connsiteY62" fmla="*/ 2971065 h 5156521"/>
                <a:gd name="connsiteX63" fmla="*/ 1061204 w 4791806"/>
                <a:gd name="connsiteY63" fmla="*/ 2418129 h 5156521"/>
                <a:gd name="connsiteX64" fmla="*/ 1397235 w 4791806"/>
                <a:gd name="connsiteY64" fmla="*/ 2418129 h 5156521"/>
                <a:gd name="connsiteX65" fmla="*/ 1397235 w 4791806"/>
                <a:gd name="connsiteY65" fmla="*/ 2971065 h 5156521"/>
                <a:gd name="connsiteX66" fmla="*/ 1061204 w 4791806"/>
                <a:gd name="connsiteY66" fmla="*/ 2971065 h 5156521"/>
                <a:gd name="connsiteX67" fmla="*/ 621436 w 4791806"/>
                <a:gd name="connsiteY67" fmla="*/ 2418129 h 5156521"/>
                <a:gd name="connsiteX68" fmla="*/ 957467 w 4791806"/>
                <a:gd name="connsiteY68" fmla="*/ 2418129 h 5156521"/>
                <a:gd name="connsiteX69" fmla="*/ 957467 w 4791806"/>
                <a:gd name="connsiteY69" fmla="*/ 2971065 h 5156521"/>
                <a:gd name="connsiteX70" fmla="*/ 621436 w 4791806"/>
                <a:gd name="connsiteY70" fmla="*/ 2971065 h 5156521"/>
                <a:gd name="connsiteX71" fmla="*/ 150892 w 4791806"/>
                <a:gd name="connsiteY71" fmla="*/ 2004172 h 5156521"/>
                <a:gd name="connsiteX72" fmla="*/ 4640914 w 4791806"/>
                <a:gd name="connsiteY72" fmla="*/ 2004172 h 5156521"/>
                <a:gd name="connsiteX73" fmla="*/ 4640914 w 4791806"/>
                <a:gd name="connsiteY73" fmla="*/ 2154569 h 5156521"/>
                <a:gd name="connsiteX74" fmla="*/ 4640914 w 4791806"/>
                <a:gd name="connsiteY74" fmla="*/ 2182860 h 5156521"/>
                <a:gd name="connsiteX75" fmla="*/ 4640914 w 4791806"/>
                <a:gd name="connsiteY75" fmla="*/ 4259112 h 5156521"/>
                <a:gd name="connsiteX76" fmla="*/ 4688069 w 4791806"/>
                <a:gd name="connsiteY76" fmla="*/ 4259112 h 5156521"/>
                <a:gd name="connsiteX77" fmla="*/ 4688069 w 4791806"/>
                <a:gd name="connsiteY77" fmla="*/ 4770855 h 5156521"/>
                <a:gd name="connsiteX78" fmla="*/ 4640914 w 4791806"/>
                <a:gd name="connsiteY78" fmla="*/ 4770855 h 5156521"/>
                <a:gd name="connsiteX79" fmla="*/ 4310345 w 4791806"/>
                <a:gd name="connsiteY79" fmla="*/ 4770855 h 5156521"/>
                <a:gd name="connsiteX80" fmla="*/ 4263190 w 4791806"/>
                <a:gd name="connsiteY80" fmla="*/ 4770855 h 5156521"/>
                <a:gd name="connsiteX81" fmla="*/ 4263190 w 4791806"/>
                <a:gd name="connsiteY81" fmla="*/ 4259112 h 5156521"/>
                <a:gd name="connsiteX82" fmla="*/ 4310345 w 4791806"/>
                <a:gd name="connsiteY82" fmla="*/ 4259112 h 5156521"/>
                <a:gd name="connsiteX83" fmla="*/ 4310345 w 4791806"/>
                <a:gd name="connsiteY83" fmla="*/ 2182860 h 5156521"/>
                <a:gd name="connsiteX84" fmla="*/ 3254597 w 4791806"/>
                <a:gd name="connsiteY84" fmla="*/ 2182860 h 5156521"/>
                <a:gd name="connsiteX85" fmla="*/ 3254597 w 4791806"/>
                <a:gd name="connsiteY85" fmla="*/ 4259112 h 5156521"/>
                <a:gd name="connsiteX86" fmla="*/ 3301256 w 4791806"/>
                <a:gd name="connsiteY86" fmla="*/ 4259112 h 5156521"/>
                <a:gd name="connsiteX87" fmla="*/ 3301256 w 4791806"/>
                <a:gd name="connsiteY87" fmla="*/ 4770855 h 5156521"/>
                <a:gd name="connsiteX88" fmla="*/ 3254597 w 4791806"/>
                <a:gd name="connsiteY88" fmla="*/ 4770855 h 5156521"/>
                <a:gd name="connsiteX89" fmla="*/ 2924027 w 4791806"/>
                <a:gd name="connsiteY89" fmla="*/ 4770855 h 5156521"/>
                <a:gd name="connsiteX90" fmla="*/ 2876872 w 4791806"/>
                <a:gd name="connsiteY90" fmla="*/ 4770855 h 5156521"/>
                <a:gd name="connsiteX91" fmla="*/ 2876872 w 4791806"/>
                <a:gd name="connsiteY91" fmla="*/ 4259112 h 5156521"/>
                <a:gd name="connsiteX92" fmla="*/ 2924027 w 4791806"/>
                <a:gd name="connsiteY92" fmla="*/ 4259112 h 5156521"/>
                <a:gd name="connsiteX93" fmla="*/ 2924027 w 4791806"/>
                <a:gd name="connsiteY93" fmla="*/ 2182860 h 5156521"/>
                <a:gd name="connsiteX94" fmla="*/ 1867784 w 4791806"/>
                <a:gd name="connsiteY94" fmla="*/ 2182860 h 5156521"/>
                <a:gd name="connsiteX95" fmla="*/ 1867784 w 4791806"/>
                <a:gd name="connsiteY95" fmla="*/ 4259112 h 5156521"/>
                <a:gd name="connsiteX96" fmla="*/ 1914934 w 4791806"/>
                <a:gd name="connsiteY96" fmla="*/ 4259112 h 5156521"/>
                <a:gd name="connsiteX97" fmla="*/ 1914934 w 4791806"/>
                <a:gd name="connsiteY97" fmla="*/ 4770855 h 5156521"/>
                <a:gd name="connsiteX98" fmla="*/ 1867784 w 4791806"/>
                <a:gd name="connsiteY98" fmla="*/ 4770855 h 5156521"/>
                <a:gd name="connsiteX99" fmla="*/ 1537209 w 4791806"/>
                <a:gd name="connsiteY99" fmla="*/ 4770855 h 5156521"/>
                <a:gd name="connsiteX100" fmla="*/ 1490054 w 4791806"/>
                <a:gd name="connsiteY100" fmla="*/ 4770855 h 5156521"/>
                <a:gd name="connsiteX101" fmla="*/ 1490054 w 4791806"/>
                <a:gd name="connsiteY101" fmla="*/ 4259112 h 5156521"/>
                <a:gd name="connsiteX102" fmla="*/ 1537209 w 4791806"/>
                <a:gd name="connsiteY102" fmla="*/ 4259112 h 5156521"/>
                <a:gd name="connsiteX103" fmla="*/ 1537209 w 4791806"/>
                <a:gd name="connsiteY103" fmla="*/ 2182860 h 5156521"/>
                <a:gd name="connsiteX104" fmla="*/ 481461 w 4791806"/>
                <a:gd name="connsiteY104" fmla="*/ 2182860 h 5156521"/>
                <a:gd name="connsiteX105" fmla="*/ 481461 w 4791806"/>
                <a:gd name="connsiteY105" fmla="*/ 4259112 h 5156521"/>
                <a:gd name="connsiteX106" fmla="*/ 528121 w 4791806"/>
                <a:gd name="connsiteY106" fmla="*/ 4259112 h 5156521"/>
                <a:gd name="connsiteX107" fmla="*/ 528121 w 4791806"/>
                <a:gd name="connsiteY107" fmla="*/ 4770855 h 5156521"/>
                <a:gd name="connsiteX108" fmla="*/ 481461 w 4791806"/>
                <a:gd name="connsiteY108" fmla="*/ 4770855 h 5156521"/>
                <a:gd name="connsiteX109" fmla="*/ 150892 w 4791806"/>
                <a:gd name="connsiteY109" fmla="*/ 4770855 h 5156521"/>
                <a:gd name="connsiteX110" fmla="*/ 103737 w 4791806"/>
                <a:gd name="connsiteY110" fmla="*/ 4770855 h 5156521"/>
                <a:gd name="connsiteX111" fmla="*/ 103737 w 4791806"/>
                <a:gd name="connsiteY111" fmla="*/ 4259112 h 5156521"/>
                <a:gd name="connsiteX112" fmla="*/ 150892 w 4791806"/>
                <a:gd name="connsiteY112" fmla="*/ 4259112 h 5156521"/>
                <a:gd name="connsiteX113" fmla="*/ 150892 w 4791806"/>
                <a:gd name="connsiteY113" fmla="*/ 2182860 h 5156521"/>
                <a:gd name="connsiteX114" fmla="*/ 150892 w 4791806"/>
                <a:gd name="connsiteY114" fmla="*/ 2154569 h 5156521"/>
                <a:gd name="connsiteX115" fmla="*/ 165780 w 4791806"/>
                <a:gd name="connsiteY115" fmla="*/ 1373304 h 5156521"/>
                <a:gd name="connsiteX116" fmla="*/ 4625526 w 4791806"/>
                <a:gd name="connsiteY116" fmla="*/ 1373304 h 5156521"/>
                <a:gd name="connsiteX117" fmla="*/ 4625526 w 4791806"/>
                <a:gd name="connsiteY117" fmla="*/ 1858241 h 5156521"/>
                <a:gd name="connsiteX118" fmla="*/ 165780 w 4791806"/>
                <a:gd name="connsiteY118" fmla="*/ 1858241 h 5156521"/>
                <a:gd name="connsiteX119" fmla="*/ 96290 w 4791806"/>
                <a:gd name="connsiteY119" fmla="*/ 1043229 h 5156521"/>
                <a:gd name="connsiteX120" fmla="*/ 4696010 w 4791806"/>
                <a:gd name="connsiteY120" fmla="*/ 1043229 h 5156521"/>
                <a:gd name="connsiteX121" fmla="*/ 4696010 w 4791806"/>
                <a:gd name="connsiteY121" fmla="*/ 1180718 h 5156521"/>
                <a:gd name="connsiteX122" fmla="*/ 96290 w 4791806"/>
                <a:gd name="connsiteY122" fmla="*/ 1180718 h 5156521"/>
                <a:gd name="connsiteX123" fmla="*/ 2395904 w 4791806"/>
                <a:gd name="connsiteY123" fmla="*/ 0 h 5156521"/>
                <a:gd name="connsiteX124" fmla="*/ 4791806 w 4791806"/>
                <a:gd name="connsiteY124" fmla="*/ 844952 h 5156521"/>
                <a:gd name="connsiteX125" fmla="*/ 2 w 4791806"/>
                <a:gd name="connsiteY125" fmla="*/ 844952 h 515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91806" h="5156521">
                  <a:moveTo>
                    <a:pt x="0" y="4890475"/>
                  </a:moveTo>
                  <a:lnTo>
                    <a:pt x="4791806" y="4890475"/>
                  </a:lnTo>
                  <a:lnTo>
                    <a:pt x="4791806" y="5156521"/>
                  </a:lnTo>
                  <a:lnTo>
                    <a:pt x="0" y="5156521"/>
                  </a:lnTo>
                  <a:close/>
                  <a:moveTo>
                    <a:pt x="3833844" y="3643633"/>
                  </a:moveTo>
                  <a:lnTo>
                    <a:pt x="3833844" y="4259608"/>
                  </a:lnTo>
                  <a:lnTo>
                    <a:pt x="3959420" y="4259608"/>
                  </a:lnTo>
                  <a:lnTo>
                    <a:pt x="3959420" y="3643633"/>
                  </a:lnTo>
                  <a:close/>
                  <a:moveTo>
                    <a:pt x="3605026" y="3643633"/>
                  </a:moveTo>
                  <a:lnTo>
                    <a:pt x="3605026" y="4259608"/>
                  </a:lnTo>
                  <a:lnTo>
                    <a:pt x="3617433" y="4259608"/>
                  </a:lnTo>
                  <a:lnTo>
                    <a:pt x="3730602" y="4259608"/>
                  </a:lnTo>
                  <a:lnTo>
                    <a:pt x="3730602" y="3643633"/>
                  </a:lnTo>
                  <a:close/>
                  <a:moveTo>
                    <a:pt x="1060708" y="3643633"/>
                  </a:moveTo>
                  <a:lnTo>
                    <a:pt x="1060708" y="4259608"/>
                  </a:lnTo>
                  <a:lnTo>
                    <a:pt x="1186285" y="4259608"/>
                  </a:lnTo>
                  <a:lnTo>
                    <a:pt x="1186285" y="3643633"/>
                  </a:lnTo>
                  <a:close/>
                  <a:moveTo>
                    <a:pt x="831885" y="3643633"/>
                  </a:moveTo>
                  <a:lnTo>
                    <a:pt x="831885" y="4259608"/>
                  </a:lnTo>
                  <a:lnTo>
                    <a:pt x="844298" y="4259608"/>
                  </a:lnTo>
                  <a:lnTo>
                    <a:pt x="957466" y="4259608"/>
                  </a:lnTo>
                  <a:lnTo>
                    <a:pt x="957466" y="3643633"/>
                  </a:lnTo>
                  <a:close/>
                  <a:moveTo>
                    <a:pt x="3782223" y="3314548"/>
                  </a:moveTo>
                  <a:lnTo>
                    <a:pt x="3782718" y="3314548"/>
                  </a:lnTo>
                  <a:cubicBezTo>
                    <a:pt x="3933610" y="3314548"/>
                    <a:pt x="4056210" y="3437149"/>
                    <a:pt x="4056210" y="3588041"/>
                  </a:cubicBezTo>
                  <a:lnTo>
                    <a:pt x="4056210" y="4770355"/>
                  </a:lnTo>
                  <a:lnTo>
                    <a:pt x="3508730" y="4770355"/>
                  </a:lnTo>
                  <a:lnTo>
                    <a:pt x="3508730" y="3588041"/>
                  </a:lnTo>
                  <a:cubicBezTo>
                    <a:pt x="3508730" y="3437149"/>
                    <a:pt x="3631331" y="3314548"/>
                    <a:pt x="3782223" y="3314548"/>
                  </a:cubicBezTo>
                  <a:close/>
                  <a:moveTo>
                    <a:pt x="1009087" y="3314548"/>
                  </a:moveTo>
                  <a:lnTo>
                    <a:pt x="1009582" y="3314548"/>
                  </a:lnTo>
                  <a:cubicBezTo>
                    <a:pt x="1160474" y="3314548"/>
                    <a:pt x="1283075" y="3437149"/>
                    <a:pt x="1283075" y="3588041"/>
                  </a:cubicBezTo>
                  <a:lnTo>
                    <a:pt x="1283075" y="4770355"/>
                  </a:lnTo>
                  <a:lnTo>
                    <a:pt x="735595" y="4770355"/>
                  </a:lnTo>
                  <a:lnTo>
                    <a:pt x="735595" y="3588041"/>
                  </a:lnTo>
                  <a:cubicBezTo>
                    <a:pt x="735595" y="3437149"/>
                    <a:pt x="858196" y="3314548"/>
                    <a:pt x="1009087" y="3314548"/>
                  </a:cubicBezTo>
                  <a:close/>
                  <a:moveTo>
                    <a:pt x="2395905" y="3231160"/>
                  </a:moveTo>
                  <a:cubicBezTo>
                    <a:pt x="2573597" y="3231160"/>
                    <a:pt x="2718533" y="3376096"/>
                    <a:pt x="2718533" y="3553793"/>
                  </a:cubicBezTo>
                  <a:lnTo>
                    <a:pt x="2718533" y="4770854"/>
                  </a:lnTo>
                  <a:lnTo>
                    <a:pt x="2621742" y="4770854"/>
                  </a:lnTo>
                  <a:lnTo>
                    <a:pt x="2621742" y="3553793"/>
                  </a:lnTo>
                  <a:cubicBezTo>
                    <a:pt x="2621742" y="3429207"/>
                    <a:pt x="2520486" y="3327951"/>
                    <a:pt x="2395905" y="3327951"/>
                  </a:cubicBezTo>
                  <a:cubicBezTo>
                    <a:pt x="2271319" y="3327951"/>
                    <a:pt x="2170062" y="3429207"/>
                    <a:pt x="2170062" y="3553793"/>
                  </a:cubicBezTo>
                  <a:lnTo>
                    <a:pt x="2170062" y="4770854"/>
                  </a:lnTo>
                  <a:lnTo>
                    <a:pt x="2073272" y="4770854"/>
                  </a:lnTo>
                  <a:lnTo>
                    <a:pt x="2073272" y="3553793"/>
                  </a:lnTo>
                  <a:cubicBezTo>
                    <a:pt x="2073272" y="3376096"/>
                    <a:pt x="2218207" y="3231160"/>
                    <a:pt x="2395905" y="3231160"/>
                  </a:cubicBezTo>
                  <a:close/>
                  <a:moveTo>
                    <a:pt x="3833844" y="2418129"/>
                  </a:moveTo>
                  <a:lnTo>
                    <a:pt x="4169875" y="2418129"/>
                  </a:lnTo>
                  <a:lnTo>
                    <a:pt x="4169875" y="2971065"/>
                  </a:lnTo>
                  <a:lnTo>
                    <a:pt x="3833844" y="2971065"/>
                  </a:lnTo>
                  <a:close/>
                  <a:moveTo>
                    <a:pt x="3394571" y="2418129"/>
                  </a:moveTo>
                  <a:lnTo>
                    <a:pt x="3730602" y="2418129"/>
                  </a:lnTo>
                  <a:lnTo>
                    <a:pt x="3730602" y="2971065"/>
                  </a:lnTo>
                  <a:lnTo>
                    <a:pt x="3394571" y="2971065"/>
                  </a:lnTo>
                  <a:close/>
                  <a:moveTo>
                    <a:pt x="2447526" y="2418129"/>
                  </a:moveTo>
                  <a:lnTo>
                    <a:pt x="2783557" y="2418129"/>
                  </a:lnTo>
                  <a:lnTo>
                    <a:pt x="2783557" y="2971065"/>
                  </a:lnTo>
                  <a:lnTo>
                    <a:pt x="2447526" y="2971065"/>
                  </a:lnTo>
                  <a:close/>
                  <a:moveTo>
                    <a:pt x="2008249" y="2418129"/>
                  </a:moveTo>
                  <a:lnTo>
                    <a:pt x="2344280" y="2418129"/>
                  </a:lnTo>
                  <a:lnTo>
                    <a:pt x="2344280" y="2971065"/>
                  </a:lnTo>
                  <a:lnTo>
                    <a:pt x="2008249" y="2971065"/>
                  </a:lnTo>
                  <a:close/>
                  <a:moveTo>
                    <a:pt x="1061204" y="2418129"/>
                  </a:moveTo>
                  <a:lnTo>
                    <a:pt x="1397235" y="2418129"/>
                  </a:lnTo>
                  <a:lnTo>
                    <a:pt x="1397235" y="2971065"/>
                  </a:lnTo>
                  <a:lnTo>
                    <a:pt x="1061204" y="2971065"/>
                  </a:lnTo>
                  <a:close/>
                  <a:moveTo>
                    <a:pt x="621436" y="2418129"/>
                  </a:moveTo>
                  <a:lnTo>
                    <a:pt x="957467" y="2418129"/>
                  </a:lnTo>
                  <a:lnTo>
                    <a:pt x="957467" y="2971065"/>
                  </a:lnTo>
                  <a:lnTo>
                    <a:pt x="621436" y="2971065"/>
                  </a:lnTo>
                  <a:close/>
                  <a:moveTo>
                    <a:pt x="150892" y="2004172"/>
                  </a:moveTo>
                  <a:lnTo>
                    <a:pt x="4640914" y="2004172"/>
                  </a:lnTo>
                  <a:lnTo>
                    <a:pt x="4640914" y="2154569"/>
                  </a:lnTo>
                  <a:lnTo>
                    <a:pt x="4640914" y="2182860"/>
                  </a:lnTo>
                  <a:lnTo>
                    <a:pt x="4640914" y="4259112"/>
                  </a:lnTo>
                  <a:lnTo>
                    <a:pt x="4688069" y="4259112"/>
                  </a:lnTo>
                  <a:lnTo>
                    <a:pt x="4688069" y="4770855"/>
                  </a:lnTo>
                  <a:lnTo>
                    <a:pt x="4640914" y="4770855"/>
                  </a:lnTo>
                  <a:lnTo>
                    <a:pt x="4310345" y="4770855"/>
                  </a:lnTo>
                  <a:lnTo>
                    <a:pt x="4263190" y="4770855"/>
                  </a:lnTo>
                  <a:lnTo>
                    <a:pt x="4263190" y="4259112"/>
                  </a:lnTo>
                  <a:lnTo>
                    <a:pt x="4310345" y="4259112"/>
                  </a:lnTo>
                  <a:lnTo>
                    <a:pt x="4310345" y="2182860"/>
                  </a:lnTo>
                  <a:lnTo>
                    <a:pt x="3254597" y="2182860"/>
                  </a:lnTo>
                  <a:lnTo>
                    <a:pt x="3254597" y="4259112"/>
                  </a:lnTo>
                  <a:lnTo>
                    <a:pt x="3301256" y="4259112"/>
                  </a:lnTo>
                  <a:lnTo>
                    <a:pt x="3301256" y="4770855"/>
                  </a:lnTo>
                  <a:lnTo>
                    <a:pt x="3254597" y="4770855"/>
                  </a:lnTo>
                  <a:lnTo>
                    <a:pt x="2924027" y="4770855"/>
                  </a:lnTo>
                  <a:lnTo>
                    <a:pt x="2876872" y="4770855"/>
                  </a:lnTo>
                  <a:lnTo>
                    <a:pt x="2876872" y="4259112"/>
                  </a:lnTo>
                  <a:lnTo>
                    <a:pt x="2924027" y="4259112"/>
                  </a:lnTo>
                  <a:lnTo>
                    <a:pt x="2924027" y="2182860"/>
                  </a:lnTo>
                  <a:lnTo>
                    <a:pt x="1867784" y="2182860"/>
                  </a:lnTo>
                  <a:lnTo>
                    <a:pt x="1867784" y="4259112"/>
                  </a:lnTo>
                  <a:lnTo>
                    <a:pt x="1914934" y="4259112"/>
                  </a:lnTo>
                  <a:lnTo>
                    <a:pt x="1914934" y="4770855"/>
                  </a:lnTo>
                  <a:lnTo>
                    <a:pt x="1867784" y="4770855"/>
                  </a:lnTo>
                  <a:lnTo>
                    <a:pt x="1537209" y="4770855"/>
                  </a:lnTo>
                  <a:lnTo>
                    <a:pt x="1490054" y="4770855"/>
                  </a:lnTo>
                  <a:lnTo>
                    <a:pt x="1490054" y="4259112"/>
                  </a:lnTo>
                  <a:lnTo>
                    <a:pt x="1537209" y="4259112"/>
                  </a:lnTo>
                  <a:lnTo>
                    <a:pt x="1537209" y="2182860"/>
                  </a:lnTo>
                  <a:lnTo>
                    <a:pt x="481461" y="2182860"/>
                  </a:lnTo>
                  <a:lnTo>
                    <a:pt x="481461" y="4259112"/>
                  </a:lnTo>
                  <a:lnTo>
                    <a:pt x="528121" y="4259112"/>
                  </a:lnTo>
                  <a:lnTo>
                    <a:pt x="528121" y="4770855"/>
                  </a:lnTo>
                  <a:lnTo>
                    <a:pt x="481461" y="4770855"/>
                  </a:lnTo>
                  <a:lnTo>
                    <a:pt x="150892" y="4770855"/>
                  </a:lnTo>
                  <a:lnTo>
                    <a:pt x="103737" y="4770855"/>
                  </a:lnTo>
                  <a:lnTo>
                    <a:pt x="103737" y="4259112"/>
                  </a:lnTo>
                  <a:lnTo>
                    <a:pt x="150892" y="4259112"/>
                  </a:lnTo>
                  <a:lnTo>
                    <a:pt x="150892" y="2182860"/>
                  </a:lnTo>
                  <a:lnTo>
                    <a:pt x="150892" y="2154569"/>
                  </a:lnTo>
                  <a:close/>
                  <a:moveTo>
                    <a:pt x="165780" y="1373304"/>
                  </a:moveTo>
                  <a:lnTo>
                    <a:pt x="4625526" y="1373304"/>
                  </a:lnTo>
                  <a:lnTo>
                    <a:pt x="4625526" y="1858241"/>
                  </a:lnTo>
                  <a:lnTo>
                    <a:pt x="165780" y="1858241"/>
                  </a:lnTo>
                  <a:close/>
                  <a:moveTo>
                    <a:pt x="96290" y="1043229"/>
                  </a:moveTo>
                  <a:lnTo>
                    <a:pt x="4696010" y="1043229"/>
                  </a:lnTo>
                  <a:lnTo>
                    <a:pt x="4696010" y="1180718"/>
                  </a:lnTo>
                  <a:lnTo>
                    <a:pt x="96290" y="1180718"/>
                  </a:lnTo>
                  <a:close/>
                  <a:moveTo>
                    <a:pt x="2395904" y="0"/>
                  </a:moveTo>
                  <a:lnTo>
                    <a:pt x="4791806" y="844952"/>
                  </a:lnTo>
                  <a:lnTo>
                    <a:pt x="2" y="844952"/>
                  </a:ln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9DD5DC1-4934-41C1-5073-30701D43CF9C}"/>
              </a:ext>
            </a:extLst>
          </p:cNvPr>
          <p:cNvSpPr/>
          <p:nvPr/>
        </p:nvSpPr>
        <p:spPr>
          <a:xfrm>
            <a:off x="466686" y="4912726"/>
            <a:ext cx="11732895" cy="143126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以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为底数的新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在乘法和除法上构成了封闭集合，计算结果仍然能够准确表示。 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乘除运算在具体计算上以二进制的加减运算进行，复杂度相比于浮点数大幅降低。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这对于关心乘除法的程序非常友善。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AADB8D-08F0-CD29-DBC3-A5690C0F71AB}"/>
              </a:ext>
            </a:extLst>
          </p:cNvPr>
          <p:cNvSpPr/>
          <p:nvPr/>
        </p:nvSpPr>
        <p:spPr>
          <a:xfrm>
            <a:off x="523392" y="941357"/>
            <a:ext cx="11732895" cy="5089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若新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8bit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的指数位为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，尾数位为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，二进制转十进制的计算公式为：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457200" lvl="2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C9444D-E9B2-9307-8EF0-FECF63DAB054}"/>
              </a:ext>
            </a:extLst>
          </p:cNvPr>
          <p:cNvSpPr/>
          <p:nvPr/>
        </p:nvSpPr>
        <p:spPr>
          <a:xfrm>
            <a:off x="415087" y="2996711"/>
            <a:ext cx="5223333" cy="212991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乘法：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、符号位进行异或操作：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sign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sign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      sign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、指数位进行加法操作：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e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e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 e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- bias</a:t>
            </a: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、尾数位进行加法操作：</a:t>
            </a:r>
            <a:r>
              <a:rPr lang="en-US" altLang="zh-CN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m</a:t>
            </a:r>
            <a:r>
              <a:rPr lang="en-US" altLang="zh-CN" baseline="-25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new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=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 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+ m</a:t>
            </a:r>
            <a:r>
              <a:rPr lang="en-US" altLang="zh-CN" baseline="-25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 </a:t>
            </a:r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C244709-78AD-521D-1241-7B0F13E3C2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6335" y="3454317"/>
          <a:ext cx="350961" cy="482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144717" imgH="199128" progId="Equation.AxMath">
                  <p:embed/>
                </p:oleObj>
              </mc:Choice>
              <mc:Fallback>
                <p:oleObj name="AxMath" r:id="rId8" imgW="144717" imgH="199128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1C244709-78AD-521D-1241-7B0F13E3C2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6335" y="3454317"/>
                        <a:ext cx="350961" cy="482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E506501-D437-8103-211A-F4C9BE7F0EA7}"/>
              </a:ext>
            </a:extLst>
          </p:cNvPr>
          <p:cNvSpPr/>
          <p:nvPr/>
        </p:nvSpPr>
        <p:spPr>
          <a:xfrm>
            <a:off x="5454879" y="3040891"/>
            <a:ext cx="5223333" cy="175957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 除法：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、除数的尾数位取反再加</a:t>
            </a: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，指数位取反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、进行乘法步骤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zh-CN" altLang="en-US" dirty="0">
                <a:latin typeface="Times New Roman" panose="02020603050405020304" pitchFamily="18" charset="0"/>
                <a:ea typeface="思源黑体 CN Normal" panose="020B0400000000000000" pitchFamily="34" charset="-122"/>
                <a:cs typeface="思源黑体 CN Normal" panose="020B0400000000000000" pitchFamily="34" charset="-122"/>
                <a:sym typeface="+mn-ea"/>
              </a:rPr>
              <a:t>（除法可以与乘法共用电路）</a:t>
            </a:r>
            <a:endParaRPr lang="en-US" altLang="zh-CN" dirty="0">
              <a:latin typeface="Times New Roman" panose="02020603050405020304" pitchFamily="18" charset="0"/>
              <a:ea typeface="思源黑体 CN Normal" panose="020B0400000000000000" pitchFamily="34" charset="-122"/>
              <a:cs typeface="思源黑体 CN Normal" panose="020B0400000000000000" pitchFamily="34" charset="-122"/>
              <a:sym typeface="+mn-ea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CE02D64-F48C-1F5E-BAE2-580A0AF1C16E}"/>
              </a:ext>
            </a:extLst>
          </p:cNvPr>
          <p:cNvGraphicFramePr>
            <a:graphicFrameLocks noGrp="1"/>
          </p:cNvGraphicFramePr>
          <p:nvPr/>
        </p:nvGraphicFramePr>
        <p:xfrm>
          <a:off x="9835143" y="3083926"/>
          <a:ext cx="1941770" cy="1828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0885">
                  <a:extLst>
                    <a:ext uri="{9D8B030D-6E8A-4147-A177-3AD203B41FA5}">
                      <a16:colId xmlns:a16="http://schemas.microsoft.com/office/drawing/2014/main" val="2804435470"/>
                    </a:ext>
                  </a:extLst>
                </a:gridCol>
                <a:gridCol w="970885">
                  <a:extLst>
                    <a:ext uri="{9D8B030D-6E8A-4147-A177-3AD203B41FA5}">
                      <a16:colId xmlns:a16="http://schemas.microsoft.com/office/drawing/2014/main" val="1634411252"/>
                    </a:ext>
                  </a:extLst>
                </a:gridCol>
              </a:tblGrid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指数位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754344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-2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49814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-1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44663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</a:t>
                      </a:r>
                      <a:endParaRPr lang="zh-CN" alt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97923"/>
                  </a:ext>
                </a:extLst>
              </a:tr>
              <a:tr h="341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</a:t>
                      </a:r>
                      <a:r>
                        <a:rPr lang="en-US" altLang="zh-CN" baseline="30000" dirty="0"/>
                        <a:t>1</a:t>
                      </a:r>
                      <a:endParaRPr lang="zh-CN" alt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0532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2E21616-D082-E49E-4892-3DFAB51CFD8A}"/>
              </a:ext>
            </a:extLst>
          </p:cNvPr>
          <p:cNvSpPr txBox="1"/>
          <p:nvPr/>
        </p:nvSpPr>
        <p:spPr>
          <a:xfrm>
            <a:off x="9835143" y="4942778"/>
            <a:ext cx="209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 指数位表示格式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7F5B5E6-1E65-ECF3-87F3-33C4502FC0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2218" y="906264"/>
          <a:ext cx="4014695" cy="51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966716" imgH="255805" progId="Equation.AxMath">
                  <p:embed/>
                </p:oleObj>
              </mc:Choice>
              <mc:Fallback>
                <p:oleObj name="AxMath" r:id="rId10" imgW="1966716" imgH="255805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7F5B5E6-1E65-ECF3-87F3-33C4502FC0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218" y="906264"/>
                        <a:ext cx="4014695" cy="510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3ACC2B4-DE93-F7D5-BD1A-333E594040A3}"/>
              </a:ext>
            </a:extLst>
          </p:cNvPr>
          <p:cNvGraphicFramePr>
            <a:graphicFrameLocks noGrp="1"/>
          </p:cNvGraphicFramePr>
          <p:nvPr/>
        </p:nvGraphicFramePr>
        <p:xfrm>
          <a:off x="597576" y="1569449"/>
          <a:ext cx="10756922" cy="120649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77902">
                  <a:extLst>
                    <a:ext uri="{9D8B030D-6E8A-4147-A177-3AD203B41FA5}">
                      <a16:colId xmlns:a16="http://schemas.microsoft.com/office/drawing/2014/main" val="139651803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410068164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24125201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90835475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41716518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099997779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320909602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15434445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21706373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1317582377"/>
                    </a:ext>
                  </a:extLst>
                </a:gridCol>
                <a:gridCol w="977902">
                  <a:extLst>
                    <a:ext uri="{9D8B030D-6E8A-4147-A177-3AD203B41FA5}">
                      <a16:colId xmlns:a16="http://schemas.microsoft.com/office/drawing/2014/main" val="2886507870"/>
                    </a:ext>
                  </a:extLst>
                </a:gridCol>
              </a:tblGrid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尾数位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00011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00100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11101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11111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559161"/>
                  </a:ext>
                </a:extLst>
              </a:tr>
              <a:tr h="402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十进制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1.07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1.15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1.24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1.33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7.50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8.06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8.66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</a:rPr>
                        <a:t>9.31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669038"/>
                  </a:ext>
                </a:extLst>
              </a:tr>
              <a:tr h="40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数值</a:t>
                      </a:r>
                      <a:endParaRPr lang="zh-CN" altLang="en-US" baseline="-25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4/32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/>
                        <a:t>……</a:t>
                      </a:r>
                      <a:endParaRPr lang="zh-CN" altLang="en-US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28/32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29/32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30/32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10</a:t>
                      </a:r>
                      <a:r>
                        <a:rPr lang="en-US" altLang="zh-CN" baseline="30000" dirty="0"/>
                        <a:t>31/32</a:t>
                      </a:r>
                      <a:endParaRPr lang="zh-CN" altLang="en-US" baseline="3000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10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30200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Y2OWZjYzQwOTYzZmFkNzIyM2E4M2M0NjViODFiNG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25861</TotalTime>
  <Words>6304</Words>
  <Application>Microsoft Macintosh PowerPoint</Application>
  <PresentationFormat>宽屏</PresentationFormat>
  <Paragraphs>1329</Paragraphs>
  <Slides>43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等线</vt:lpstr>
      <vt:lpstr>等线 Light</vt:lpstr>
      <vt:lpstr>方正清刻本悦宋简体</vt:lpstr>
      <vt:lpstr>黑体</vt:lpstr>
      <vt:lpstr>STHupo</vt:lpstr>
      <vt:lpstr>思源黑体 CN Bold</vt:lpstr>
      <vt:lpstr>思源黑体 CN Normal</vt:lpstr>
      <vt:lpstr>微软雅黑</vt:lpstr>
      <vt:lpstr>Arial</vt:lpstr>
      <vt:lpstr>Cambria Math</vt:lpstr>
      <vt:lpstr>Times New Roman</vt:lpstr>
      <vt:lpstr>Wingdings</vt:lpstr>
      <vt:lpstr>Office 主题​​</vt:lpstr>
      <vt:lpstr>3_Office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开轩 鲍</cp:lastModifiedBy>
  <cp:revision>406</cp:revision>
  <dcterms:created xsi:type="dcterms:W3CDTF">2021-02-18T07:30:00Z</dcterms:created>
  <dcterms:modified xsi:type="dcterms:W3CDTF">2024-03-26T02:33:38Z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0x01010030F0E0B3C2F1A048A79614CBF57DA9A1</vt:lpwstr>
  </property>
  <property fmtid="{D5CDD505-2E9C-101B-9397-08002B2CF9AE}" pid="3" name="ICV">
    <vt:lpwstr>2FEE453100804ABBAB31FAF03D8A2E48</vt:lpwstr>
  </property>
  <property fmtid="{D5CDD505-2E9C-101B-9397-08002B2CF9AE}" pid="4" name="KSOProductBuildVer">
    <vt:lpwstr>2052-12.1.0.15990</vt:lpwstr>
  </property>
</Properties>
</file>